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23"/>
  </p:notesMasterIdLst>
  <p:sldIdLst>
    <p:sldId id="256" r:id="rId2"/>
    <p:sldId id="440" r:id="rId3"/>
    <p:sldId id="502" r:id="rId4"/>
    <p:sldId id="492" r:id="rId5"/>
    <p:sldId id="496" r:id="rId6"/>
    <p:sldId id="488" r:id="rId7"/>
    <p:sldId id="498" r:id="rId8"/>
    <p:sldId id="506" r:id="rId9"/>
    <p:sldId id="497" r:id="rId10"/>
    <p:sldId id="499" r:id="rId11"/>
    <p:sldId id="503" r:id="rId12"/>
    <p:sldId id="358" r:id="rId13"/>
    <p:sldId id="494" r:id="rId14"/>
    <p:sldId id="493" r:id="rId15"/>
    <p:sldId id="476" r:id="rId16"/>
    <p:sldId id="505" r:id="rId17"/>
    <p:sldId id="489" r:id="rId18"/>
    <p:sldId id="490" r:id="rId19"/>
    <p:sldId id="442" r:id="rId20"/>
    <p:sldId id="466" r:id="rId21"/>
    <p:sldId id="504" r:id="rId22"/>
  </p:sldIdLst>
  <p:sldSz cx="9144000" cy="6858000" type="screen4x3"/>
  <p:notesSz cx="6797675" cy="987425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7143" autoAdjust="0"/>
  </p:normalViewPr>
  <p:slideViewPr>
    <p:cSldViewPr>
      <p:cViewPr varScale="1">
        <p:scale>
          <a:sx n="64" d="100"/>
          <a:sy n="64" d="100"/>
        </p:scale>
        <p:origin x="13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4" y="1035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18.xml"/><Relationship Id="rId5" Type="http://schemas.openxmlformats.org/officeDocument/2006/relationships/slide" Target="slides/slide17.xml"/><Relationship Id="rId4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29F94C2-2416-44C3-860E-CE067859739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07465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8CE8712-3CCC-4583-81AB-0E2DBA1D6C83}" type="slidenum">
              <a:rPr lang="en-US" altLang="zh-TW" sz="1200">
                <a:latin typeface="Times New Roman" panose="02020603050405020304" pitchFamily="18" charset="0"/>
              </a:rPr>
              <a:pPr/>
              <a:t>19</a:t>
            </a:fld>
            <a:endParaRPr lang="en-US" altLang="zh-TW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5" name="橢圓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2529CE-7BE7-40AD-93D1-0E94BDE9E48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12020999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78731-76B6-43F7-A54A-349747383BC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0852937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1FE9D-ADC3-4886-98DD-6DAF158CFDA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59217193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626" y="228600"/>
            <a:ext cx="8540751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301626" y="1600201"/>
            <a:ext cx="4194175" cy="44989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2" y="1600200"/>
            <a:ext cx="4194175" cy="2173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2" y="3925889"/>
            <a:ext cx="4194175" cy="2173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CB533-8485-4513-852A-E0DD6F58AE4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5064681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2C043-4E32-4E5D-87BB-72BEE79DE04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81473528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5" name="矩形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6" name="橢圓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7" name="橢圓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17C0B6-A672-4E9A-A9E5-E00F19092E9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5758274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B6C2A-1131-4963-8084-9BC74D64DF1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6513511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5D83D4-FE8E-44D7-8E6C-C143401BE0F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17853931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CFBE1-4139-4107-B83F-6360D6450BB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60364355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3" name="矩形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25129D-258A-476F-934E-3C587867D78E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16175318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035655-FDD3-4D5F-90A5-C32A5620FE3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40746961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 dirty="0">
              <a:latin typeface="+mn-lt"/>
              <a:ea typeface="+mn-ea"/>
            </a:endParaRPr>
          </a:p>
        </p:txBody>
      </p:sp>
      <p:sp>
        <p:nvSpPr>
          <p:cNvPr id="6" name="流程圖: 程序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7" name="流程圖: 程序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23BD4B-29C3-4402-A16E-0596EB722B7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76484792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11" name="甜甜圈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 smtClean="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80A238BC-A50D-42A9-8FFC-704ABC7ED6B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9" r:id="rId1"/>
    <p:sldLayoutId id="2147486733" r:id="rId2"/>
    <p:sldLayoutId id="2147486740" r:id="rId3"/>
    <p:sldLayoutId id="2147486734" r:id="rId4"/>
    <p:sldLayoutId id="2147486741" r:id="rId5"/>
    <p:sldLayoutId id="2147486735" r:id="rId6"/>
    <p:sldLayoutId id="2147486742" r:id="rId7"/>
    <p:sldLayoutId id="2147486743" r:id="rId8"/>
    <p:sldLayoutId id="2147486744" r:id="rId9"/>
    <p:sldLayoutId id="2147486736" r:id="rId10"/>
    <p:sldLayoutId id="2147486737" r:id="rId11"/>
    <p:sldLayoutId id="2147486738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1331913" y="1052513"/>
            <a:ext cx="7416800" cy="20161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3600" dirty="0" smtClean="0"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dirty="0" smtClean="0">
                <a:ea typeface="Arial Unicode MS" pitchFamily="34" charset="-120"/>
                <a:cs typeface="Arial Unicode MS" pitchFamily="34" charset="-120"/>
              </a:rPr>
              <a:t>Markovian Queueing</a:t>
            </a:r>
            <a:r>
              <a:rPr lang="en-US" altLang="zh-TW" dirty="0" smtClean="0"/>
              <a:t> Networks </a:t>
            </a:r>
            <a:r>
              <a:rPr lang="en-US" altLang="zh-TW" dirty="0"/>
              <a:t>with Interchangeable, Cooperative Servers</a:t>
            </a:r>
            <a:endParaRPr lang="en-US" altLang="zh-TW" sz="3600" dirty="0" smtClean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979613" y="3068638"/>
            <a:ext cx="5824537" cy="273685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altLang="zh-TW" sz="2800" dirty="0" smtClean="0"/>
          </a:p>
          <a:p>
            <a:pPr algn="ctr">
              <a:defRPr/>
            </a:pPr>
            <a:r>
              <a:rPr lang="en-US" altLang="zh-TW" dirty="0" smtClean="0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Chia-Li Wang</a:t>
            </a:r>
            <a:r>
              <a:rPr lang="zh-TW" altLang="en-US" dirty="0" smtClean="0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</a:t>
            </a:r>
            <a:endParaRPr lang="en-US" altLang="zh-TW" dirty="0" smtClean="0">
              <a:solidFill>
                <a:schemeClr val="tx1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algn="ctr">
              <a:defRPr/>
            </a:pPr>
            <a:r>
              <a:rPr lang="en-US" altLang="zh-TW" dirty="0" smtClean="0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Dong Hwa University, Taiwan</a:t>
            </a:r>
          </a:p>
          <a:p>
            <a:pPr algn="ctr">
              <a:defRPr/>
            </a:pPr>
            <a:r>
              <a:rPr lang="en-US" altLang="zh-TW" dirty="0" smtClean="0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(joined with R.</a:t>
            </a:r>
            <a:r>
              <a:rPr lang="zh-TW" altLang="en-US" dirty="0" smtClean="0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W. Wolff)</a:t>
            </a:r>
            <a:endParaRPr lang="zh-TW" altLang="zh-TW" dirty="0" smtClean="0">
              <a:solidFill>
                <a:schemeClr val="tx1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zh-TW" dirty="0" smtClean="0">
              <a:solidFill>
                <a:schemeClr val="tx1"/>
              </a:solidFill>
              <a:latin typeface="Arial" pitchFamily="34" charset="0"/>
              <a:ea typeface="Arial Unicode MS" pitchFamily="34" charset="-120"/>
              <a:cs typeface="Arial" pitchFamily="34" charset="0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July 12, 2019 @  Changchun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zh-TW" dirty="0" smtClean="0">
              <a:solidFill>
                <a:schemeClr val="tx1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100" y="404664"/>
            <a:ext cx="7499350" cy="792088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Performance Improvement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834" cy="5051648"/>
          </a:xfrm>
        </p:spPr>
        <p:txBody>
          <a:bodyPr/>
          <a:lstStyle/>
          <a:p>
            <a:r>
              <a:rPr lang="en-US" altLang="zh-TW" sz="2800" dirty="0" smtClean="0">
                <a:solidFill>
                  <a:srgbClr val="C00000"/>
                </a:solidFill>
              </a:rPr>
              <a:t>Lemma</a:t>
            </a:r>
            <a:r>
              <a:rPr lang="en-US" altLang="zh-TW" sz="2800" dirty="0" smtClean="0"/>
              <a:t>. </a:t>
            </a:r>
            <a:r>
              <a:rPr lang="en-US" altLang="zh-TW" sz="2800" dirty="0"/>
              <a:t>For </a:t>
            </a:r>
            <a:r>
              <a:rPr lang="en-US" altLang="zh-TW" sz="2800" i="1" dirty="0" smtClean="0"/>
              <a:t>k</a:t>
            </a:r>
            <a:r>
              <a:rPr lang="en-US" altLang="zh-TW" sz="2800" dirty="0" smtClean="0"/>
              <a:t>-station </a:t>
            </a:r>
            <a:r>
              <a:rPr lang="en-US" altLang="zh-TW" sz="2800" dirty="0">
                <a:solidFill>
                  <a:srgbClr val="0070C0"/>
                </a:solidFill>
              </a:rPr>
              <a:t>Jackson</a:t>
            </a:r>
            <a:r>
              <a:rPr lang="en-US" altLang="zh-TW" sz="2800" dirty="0"/>
              <a:t> network with </a:t>
            </a:r>
            <a:r>
              <a:rPr lang="el-GR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zh-TW" sz="2800" i="1" baseline="-1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800" dirty="0" smtClean="0"/>
              <a:t> = </a:t>
            </a:r>
            <a:r>
              <a:rPr lang="el-GR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endParaRPr lang="en-US" altLang="zh-TW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and </a:t>
            </a:r>
            <a:r>
              <a:rPr lang="en-US" altLang="zh-TW" sz="2800" dirty="0" smtClean="0"/>
              <a:t>exit probability </a:t>
            </a:r>
            <a:r>
              <a:rPr lang="el-GR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zh-TW" sz="2800" dirty="0" smtClean="0"/>
              <a:t> from station </a:t>
            </a:r>
            <a:r>
              <a:rPr lang="en-US" altLang="zh-TW" sz="2800" dirty="0"/>
              <a:t>i, </a:t>
            </a:r>
            <a:r>
              <a:rPr lang="en-US" altLang="zh-TW" sz="2800" i="1" dirty="0"/>
              <a:t>T</a:t>
            </a:r>
            <a:r>
              <a:rPr lang="en-US" altLang="zh-TW" sz="2800" i="1" baseline="-14000" dirty="0"/>
              <a:t>a</a:t>
            </a:r>
            <a:r>
              <a:rPr lang="en-US" altLang="zh-TW" sz="2800" dirty="0" smtClean="0"/>
              <a:t> has </a:t>
            </a:r>
          </a:p>
          <a:p>
            <a:pPr marL="8255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exponential distribution with mean E(</a:t>
            </a:r>
            <a:r>
              <a:rPr lang="en-US" altLang="zh-TW" sz="2800" i="1" dirty="0"/>
              <a:t>T</a:t>
            </a:r>
            <a:r>
              <a:rPr lang="en-US" altLang="zh-TW" sz="2800" i="1" baseline="-14000" dirty="0"/>
              <a:t>a</a:t>
            </a:r>
            <a:r>
              <a:rPr lang="en-US" altLang="zh-TW" sz="2800" dirty="0" smtClean="0"/>
              <a:t>) = </a:t>
            </a:r>
            <a:r>
              <a:rPr lang="en-US" altLang="zh-TW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sz="2800" dirty="0" smtClean="0"/>
              <a:t>/</a:t>
            </a:r>
            <a:r>
              <a:rPr lang="el-GR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endParaRPr lang="en-US" altLang="zh-TW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800" dirty="0" smtClean="0"/>
              <a:t>Let </a:t>
            </a:r>
            <a:r>
              <a:rPr lang="en-US" altLang="zh-TW" sz="2800" i="1" dirty="0" smtClean="0"/>
              <a:t>L</a:t>
            </a:r>
            <a:r>
              <a:rPr lang="en-US" altLang="zh-TW" sz="2800" i="1" baseline="-25000" dirty="0" smtClean="0"/>
              <a:t>i</a:t>
            </a:r>
            <a:r>
              <a:rPr lang="en-US" altLang="zh-TW" sz="2800" i="1" baseline="30000" dirty="0" smtClean="0">
                <a:solidFill>
                  <a:srgbClr val="C00000"/>
                </a:solidFill>
              </a:rPr>
              <a:t>c</a:t>
            </a:r>
            <a:r>
              <a:rPr lang="en-US" altLang="zh-TW" sz="2800" baseline="30000" dirty="0" smtClean="0"/>
              <a:t>(</a:t>
            </a:r>
            <a:r>
              <a:rPr lang="en-US" altLang="zh-TW" sz="2800" i="1" baseline="30000" dirty="0" smtClean="0">
                <a:solidFill>
                  <a:srgbClr val="0070C0"/>
                </a:solidFill>
              </a:rPr>
              <a:t>o</a:t>
            </a:r>
            <a:r>
              <a:rPr lang="en-US" altLang="zh-TW" sz="2800" baseline="30000" dirty="0" smtClean="0"/>
              <a:t>)</a:t>
            </a:r>
            <a:r>
              <a:rPr lang="en-US" altLang="zh-TW" sz="2800" i="1" baseline="30000" dirty="0" smtClean="0"/>
              <a:t> </a:t>
            </a:r>
            <a:r>
              <a:rPr lang="en-US" altLang="zh-TW" sz="2800" dirty="0" smtClean="0"/>
              <a:t>be the mean queue length at </a:t>
            </a:r>
            <a:r>
              <a:rPr lang="en-US" altLang="zh-TW" sz="2800" i="1" dirty="0" smtClean="0"/>
              <a:t>i</a:t>
            </a:r>
            <a:r>
              <a:rPr lang="en-US" altLang="zh-TW" sz="2800" dirty="0" smtClean="0"/>
              <a:t> of </a:t>
            </a:r>
            <a:r>
              <a:rPr lang="en-US" altLang="zh-TW" sz="2800" dirty="0" smtClean="0">
                <a:solidFill>
                  <a:srgbClr val="C00000"/>
                </a:solidFill>
              </a:rPr>
              <a:t>cooperated</a:t>
            </a:r>
            <a:r>
              <a:rPr lang="en-US" altLang="zh-TW" sz="2800" dirty="0" smtClean="0"/>
              <a:t> (</a:t>
            </a:r>
            <a:r>
              <a:rPr lang="en-US" altLang="zh-TW" sz="2800" dirty="0" smtClean="0">
                <a:solidFill>
                  <a:srgbClr val="0070C0"/>
                </a:solidFill>
              </a:rPr>
              <a:t>original</a:t>
            </a:r>
            <a:r>
              <a:rPr lang="en-US" altLang="zh-TW" sz="2800" dirty="0" smtClean="0"/>
              <a:t>) network.</a:t>
            </a:r>
          </a:p>
          <a:p>
            <a:pPr marL="82550" indent="0">
              <a:buNone/>
            </a:pPr>
            <a:r>
              <a:rPr lang="en-US" altLang="zh-TW" sz="2800" dirty="0" smtClean="0">
                <a:solidFill>
                  <a:srgbClr val="C00000"/>
                </a:solidFill>
              </a:rPr>
              <a:t>   Lemma</a:t>
            </a:r>
            <a:r>
              <a:rPr lang="en-US" altLang="zh-TW" sz="2800" dirty="0" smtClean="0"/>
              <a:t>.</a:t>
            </a:r>
            <a:r>
              <a:rPr lang="en-US" altLang="zh-TW" sz="2800" dirty="0" smtClean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Gill Sans MT" panose="020B0502020104020203" pitchFamily="34" charset="0"/>
              </a:rPr>
              <a:t>For the </a:t>
            </a:r>
            <a:r>
              <a:rPr lang="en-US" altLang="zh-TW" sz="2800" i="1" dirty="0"/>
              <a:t>k</a:t>
            </a:r>
            <a:r>
              <a:rPr lang="en-US" altLang="zh-TW" sz="2800" dirty="0"/>
              <a:t>-station </a:t>
            </a:r>
            <a:r>
              <a:rPr lang="en-US" altLang="zh-TW" sz="2800" dirty="0">
                <a:solidFill>
                  <a:srgbClr val="0070C0"/>
                </a:solidFill>
              </a:rPr>
              <a:t>symmetric</a:t>
            </a:r>
            <a:r>
              <a:rPr lang="en-US" altLang="zh-TW" sz="2800" dirty="0"/>
              <a:t> </a:t>
            </a:r>
            <a:r>
              <a:rPr lang="en-US" altLang="zh-TW" sz="2800" dirty="0" smtClean="0">
                <a:solidFill>
                  <a:srgbClr val="0070C0"/>
                </a:solidFill>
              </a:rPr>
              <a:t>Jackson</a:t>
            </a:r>
          </a:p>
          <a:p>
            <a:pPr marL="8255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 </a:t>
            </a:r>
            <a:r>
              <a:rPr lang="en-US" altLang="zh-TW" sz="2800" dirty="0" smtClean="0">
                <a:solidFill>
                  <a:srgbClr val="0070C0"/>
                </a:solidFill>
              </a:rPr>
              <a:t>     </a:t>
            </a:r>
            <a:r>
              <a:rPr lang="en-US" altLang="zh-TW" sz="2800" dirty="0" smtClean="0"/>
              <a:t>network under CP,  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L</a:t>
            </a:r>
            <a:r>
              <a:rPr lang="en-US" altLang="zh-TW" sz="2800" i="1" baseline="-25000" dirty="0" smtClean="0">
                <a:solidFill>
                  <a:srgbClr val="C00000"/>
                </a:solidFill>
              </a:rPr>
              <a:t>i</a:t>
            </a:r>
            <a:r>
              <a:rPr lang="en-US" altLang="zh-TW" sz="2800" i="1" baseline="30000" dirty="0" smtClean="0">
                <a:solidFill>
                  <a:srgbClr val="C00000"/>
                </a:solidFill>
              </a:rPr>
              <a:t>c</a:t>
            </a:r>
            <a:r>
              <a:rPr lang="en-US" altLang="zh-TW" sz="2800" baseline="30000" dirty="0" smtClean="0">
                <a:solidFill>
                  <a:srgbClr val="C00000"/>
                </a:solidFill>
              </a:rPr>
              <a:t> </a:t>
            </a:r>
            <a:r>
              <a:rPr lang="en-US" altLang="zh-TW" sz="2800" dirty="0" smtClean="0">
                <a:solidFill>
                  <a:srgbClr val="C00000"/>
                </a:solidFill>
              </a:rPr>
              <a:t>= 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L</a:t>
            </a:r>
            <a:r>
              <a:rPr lang="en-US" altLang="zh-TW" sz="2800" i="1" baseline="-25000" dirty="0" smtClean="0">
                <a:solidFill>
                  <a:srgbClr val="C00000"/>
                </a:solidFill>
              </a:rPr>
              <a:t>i</a:t>
            </a:r>
            <a:r>
              <a:rPr lang="en-US" altLang="zh-TW" sz="2800" i="1" baseline="30000" dirty="0" smtClean="0">
                <a:solidFill>
                  <a:srgbClr val="C00000"/>
                </a:solidFill>
              </a:rPr>
              <a:t>o</a:t>
            </a:r>
            <a:r>
              <a:rPr lang="en-US" altLang="zh-TW" sz="2800" dirty="0" smtClean="0">
                <a:solidFill>
                  <a:srgbClr val="C00000"/>
                </a:solidFill>
              </a:rPr>
              <a:t>/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k</a:t>
            </a:r>
            <a:r>
              <a:rPr lang="en-US" altLang="zh-TW" sz="2800" dirty="0" smtClean="0">
                <a:solidFill>
                  <a:srgbClr val="C00000"/>
                </a:solidFill>
              </a:rPr>
              <a:t> </a:t>
            </a:r>
            <a:r>
              <a:rPr lang="en-US" altLang="zh-TW" sz="2800" dirty="0" smtClean="0"/>
              <a:t>for all </a:t>
            </a:r>
            <a:r>
              <a:rPr lang="en-US" altLang="zh-TW" sz="2800" i="1" dirty="0" smtClean="0"/>
              <a:t>i</a:t>
            </a:r>
            <a:r>
              <a:rPr lang="en-US" altLang="zh-TW" sz="2800" dirty="0" smtClean="0"/>
              <a:t>. </a:t>
            </a:r>
          </a:p>
          <a:p>
            <a:pPr marL="8255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</a:t>
            </a:r>
            <a:r>
              <a:rPr lang="en-US" altLang="zh-TW" sz="2800" dirty="0" smtClean="0">
                <a:solidFill>
                  <a:srgbClr val="0070C0"/>
                </a:solidFill>
              </a:rPr>
              <a:t>A huge improvement!</a:t>
            </a:r>
          </a:p>
          <a:p>
            <a:r>
              <a:rPr lang="en-US" altLang="zh-TW" sz="2800" dirty="0" smtClean="0"/>
              <a:t>For symmetric </a:t>
            </a:r>
            <a:r>
              <a:rPr lang="en-US" altLang="zh-TW" sz="2800" dirty="0" smtClean="0">
                <a:solidFill>
                  <a:srgbClr val="0070C0"/>
                </a:solidFill>
              </a:rPr>
              <a:t>Kelly</a:t>
            </a:r>
            <a:r>
              <a:rPr lang="en-US" altLang="zh-TW" sz="2800" dirty="0" smtClean="0"/>
              <a:t> network, the improvement is not exact, but very close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7238028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826" cy="778098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Optimal Servers Allocation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980728"/>
            <a:ext cx="7704856" cy="5267672"/>
          </a:xfrm>
        </p:spPr>
        <p:txBody>
          <a:bodyPr/>
          <a:lstStyle/>
          <a:p>
            <a:pPr>
              <a:lnSpc>
                <a:spcPts val="3500"/>
              </a:lnSpc>
            </a:pPr>
            <a:r>
              <a:rPr lang="en-US" altLang="zh-TW" sz="2800" dirty="0"/>
              <a:t>When we </a:t>
            </a:r>
            <a:r>
              <a:rPr lang="en-US" altLang="zh-TW" sz="2800" dirty="0" smtClean="0"/>
              <a:t>don’t </a:t>
            </a:r>
            <a:r>
              <a:rPr lang="en-US" altLang="zh-TW" sz="2800" dirty="0"/>
              <a:t>have symmetry, </a:t>
            </a:r>
            <a:r>
              <a:rPr lang="en-US" altLang="zh-TW" sz="2800" dirty="0" smtClean="0"/>
              <a:t>an </a:t>
            </a:r>
            <a:r>
              <a:rPr lang="en-US" altLang="zh-TW" sz="2800" dirty="0"/>
              <a:t>interesting </a:t>
            </a:r>
            <a:r>
              <a:rPr lang="en-US" altLang="zh-TW" sz="2800" dirty="0" smtClean="0"/>
              <a:t>problem is </a:t>
            </a:r>
            <a:r>
              <a:rPr lang="en-US" altLang="zh-TW" sz="2800" dirty="0" smtClean="0">
                <a:solidFill>
                  <a:srgbClr val="0070C0"/>
                </a:solidFill>
              </a:rPr>
              <a:t>how </a:t>
            </a:r>
            <a:r>
              <a:rPr lang="en-US" altLang="zh-TW" sz="2800" dirty="0">
                <a:solidFill>
                  <a:srgbClr val="0070C0"/>
                </a:solidFill>
              </a:rPr>
              <a:t>should servers be allocated to </a:t>
            </a:r>
            <a:r>
              <a:rPr lang="en-US" altLang="zh-TW" sz="2800" dirty="0" smtClean="0">
                <a:solidFill>
                  <a:srgbClr val="0070C0"/>
                </a:solidFill>
              </a:rPr>
              <a:t>stations so </a:t>
            </a:r>
            <a:r>
              <a:rPr lang="en-US" altLang="zh-TW" sz="2800" dirty="0">
                <a:solidFill>
                  <a:srgbClr val="0070C0"/>
                </a:solidFill>
              </a:rPr>
              <a:t>as to </a:t>
            </a:r>
            <a:r>
              <a:rPr lang="en-US" altLang="zh-TW" sz="2800" dirty="0" smtClean="0">
                <a:solidFill>
                  <a:srgbClr val="0070C0"/>
                </a:solidFill>
              </a:rPr>
              <a:t>minimize total queue length?</a:t>
            </a:r>
          </a:p>
          <a:p>
            <a:pPr>
              <a:lnSpc>
                <a:spcPts val="3500"/>
              </a:lnSpc>
            </a:pPr>
            <a:r>
              <a:rPr lang="en-US" altLang="zh-TW" sz="2800" dirty="0" smtClean="0">
                <a:solidFill>
                  <a:srgbClr val="C00000"/>
                </a:solidFill>
              </a:rPr>
              <a:t>SETRW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rule </a:t>
            </a:r>
            <a:r>
              <a:rPr lang="en-US" altLang="zh-TW" sz="2800" dirty="0" smtClean="0"/>
              <a:t>assigns, </a:t>
            </a:r>
            <a:r>
              <a:rPr lang="en-US" altLang="zh-TW" sz="2800" dirty="0"/>
              <a:t>at all times, all </a:t>
            </a:r>
            <a:r>
              <a:rPr lang="en-US" altLang="zh-TW" sz="2800" dirty="0" smtClean="0"/>
              <a:t>servers </a:t>
            </a:r>
            <a:r>
              <a:rPr lang="en-US" altLang="zh-TW" sz="2800" dirty="0"/>
              <a:t>to </a:t>
            </a:r>
            <a:r>
              <a:rPr lang="en-US" altLang="zh-TW" sz="2800" dirty="0" smtClean="0"/>
              <a:t>the non-empty </a:t>
            </a:r>
            <a:r>
              <a:rPr lang="en-US" altLang="zh-TW" sz="2800" dirty="0"/>
              <a:t>station where customers have </a:t>
            </a:r>
            <a:r>
              <a:rPr lang="en-US" altLang="zh-TW" sz="2800" dirty="0" smtClean="0">
                <a:solidFill>
                  <a:srgbClr val="C00000"/>
                </a:solidFill>
              </a:rPr>
              <a:t>s</a:t>
            </a:r>
            <a:r>
              <a:rPr lang="en-US" altLang="zh-TW" sz="2800" dirty="0" smtClean="0"/>
              <a:t>hortest </a:t>
            </a:r>
            <a:r>
              <a:rPr lang="en-US" altLang="zh-TW" sz="2800" dirty="0">
                <a:solidFill>
                  <a:srgbClr val="C00000"/>
                </a:solidFill>
              </a:rPr>
              <a:t>e</a:t>
            </a:r>
            <a:r>
              <a:rPr lang="en-US" altLang="zh-TW" sz="2800" dirty="0"/>
              <a:t>xpected </a:t>
            </a:r>
            <a:r>
              <a:rPr lang="en-US" altLang="zh-TW" sz="2800" dirty="0" smtClean="0">
                <a:solidFill>
                  <a:srgbClr val="C00000"/>
                </a:solidFill>
              </a:rPr>
              <a:t>t</a:t>
            </a:r>
            <a:r>
              <a:rPr lang="en-US" altLang="zh-TW" sz="2800" dirty="0" smtClean="0"/>
              <a:t>otal </a:t>
            </a:r>
            <a:r>
              <a:rPr lang="en-US" altLang="zh-TW" sz="2800" dirty="0" smtClean="0">
                <a:solidFill>
                  <a:srgbClr val="C00000"/>
                </a:solidFill>
              </a:rPr>
              <a:t>r</a:t>
            </a:r>
            <a:r>
              <a:rPr lang="en-US" altLang="zh-TW" sz="2800" dirty="0" smtClean="0"/>
              <a:t>emaining </a:t>
            </a:r>
            <a:r>
              <a:rPr lang="en-US" altLang="zh-TW" sz="2800" dirty="0" smtClean="0">
                <a:solidFill>
                  <a:srgbClr val="C00000"/>
                </a:solidFill>
              </a:rPr>
              <a:t>w</a:t>
            </a:r>
            <a:r>
              <a:rPr lang="en-US" altLang="zh-TW" sz="2800" dirty="0" smtClean="0"/>
              <a:t>ork</a:t>
            </a:r>
          </a:p>
          <a:p>
            <a:pPr>
              <a:lnSpc>
                <a:spcPts val="3500"/>
              </a:lnSpc>
            </a:pPr>
            <a:r>
              <a:rPr lang="en-US" altLang="zh-TW" sz="2800" dirty="0"/>
              <a:t>SETRW is </a:t>
            </a:r>
            <a:r>
              <a:rPr lang="en-US" altLang="zh-TW" sz="2800" dirty="0" smtClean="0"/>
              <a:t>optimal when </a:t>
            </a:r>
            <a:r>
              <a:rPr lang="en-US" altLang="zh-TW" sz="2800" i="1" dirty="0"/>
              <a:t>k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= 2 and for </a:t>
            </a:r>
            <a:r>
              <a:rPr lang="en-US" altLang="zh-TW" sz="2800" dirty="0" smtClean="0">
                <a:solidFill>
                  <a:srgbClr val="C00000"/>
                </a:solidFill>
              </a:rPr>
              <a:t>tandem queue</a:t>
            </a:r>
            <a:r>
              <a:rPr lang="en-US" altLang="zh-TW" sz="2800" dirty="0" smtClean="0"/>
              <a:t> (Wang &amp; Wolff[2005]). But, we have a </a:t>
            </a:r>
            <a:r>
              <a:rPr lang="en-US" altLang="zh-TW" sz="2800" dirty="0" smtClean="0">
                <a:solidFill>
                  <a:srgbClr val="C00000"/>
                </a:solidFill>
                <a:hlinkClick r:id="rId2" action="ppaction://hlinksldjump"/>
              </a:rPr>
              <a:t>counterexample</a:t>
            </a:r>
            <a:r>
              <a:rPr lang="en-US" altLang="zh-TW" sz="2800" dirty="0" smtClean="0"/>
              <a:t> when </a:t>
            </a:r>
            <a:r>
              <a:rPr lang="en-US" altLang="zh-TW" sz="2800" i="1" dirty="0" smtClean="0"/>
              <a:t>k</a:t>
            </a:r>
            <a:r>
              <a:rPr lang="en-US" altLang="zh-TW" sz="2800" dirty="0" smtClean="0"/>
              <a:t> = 3</a:t>
            </a:r>
          </a:p>
          <a:p>
            <a:pPr>
              <a:lnSpc>
                <a:spcPts val="3500"/>
              </a:lnSpc>
            </a:pPr>
            <a:r>
              <a:rPr lang="en-US" altLang="zh-TW" sz="2800" dirty="0" smtClean="0"/>
              <a:t>Nevertheless, we believe SETRW is a good rule of thumb</a:t>
            </a: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4870413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16013" y="404813"/>
            <a:ext cx="7781925" cy="71993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TW" sz="4400" dirty="0" smtClean="0">
                <a:solidFill>
                  <a:srgbClr val="002060"/>
                </a:solidFill>
                <a:latin typeface="Gill Sans MT" panose="020B0502020104020203" pitchFamily="34" charset="0"/>
                <a:ea typeface="Arial Unicode MS" pitchFamily="34" charset="-120"/>
                <a:cs typeface="Arial" pitchFamily="34" charset="0"/>
              </a:rPr>
              <a:t>Server Pooled Cooperation (SP)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152939" y="981075"/>
            <a:ext cx="7744999" cy="5184229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en-US" altLang="zh-TW" sz="300" dirty="0" smtClean="0"/>
          </a:p>
          <a:p>
            <a:r>
              <a:rPr lang="en-US" altLang="zh-TW" sz="2800" dirty="0" smtClean="0"/>
              <a:t>CP sometimes is unrealistic. Here consider servers instead are pooled  </a:t>
            </a:r>
          </a:p>
          <a:p>
            <a:r>
              <a:rPr lang="en-US" altLang="zh-TW" sz="2800" dirty="0" smtClean="0"/>
              <a:t>A server assigned to an idle station will serve a customer somewhere else, and a </a:t>
            </a:r>
            <a:r>
              <a:rPr lang="en-US" altLang="zh-TW" sz="2800" dirty="0"/>
              <a:t>customer </a:t>
            </a:r>
            <a:r>
              <a:rPr lang="en-US" altLang="zh-TW" sz="2800" dirty="0" smtClean="0"/>
              <a:t>is </a:t>
            </a:r>
            <a:r>
              <a:rPr lang="en-US" altLang="zh-TW" sz="2800" dirty="0"/>
              <a:t>served by only </a:t>
            </a:r>
            <a:r>
              <a:rPr lang="en-US" altLang="zh-TW" sz="2800" dirty="0">
                <a:solidFill>
                  <a:srgbClr val="C00000"/>
                </a:solidFill>
              </a:rPr>
              <a:t>one</a:t>
            </a:r>
            <a:r>
              <a:rPr lang="en-US" altLang="zh-TW" sz="2800" dirty="0"/>
              <a:t> server at a </a:t>
            </a:r>
            <a:r>
              <a:rPr lang="en-US" altLang="zh-TW" sz="2800" dirty="0" smtClean="0"/>
              <a:t>time</a:t>
            </a:r>
          </a:p>
          <a:p>
            <a:r>
              <a:rPr lang="en-US" altLang="zh-TW" sz="2800" dirty="0" smtClean="0"/>
              <a:t>Under preemption, this server will immediately return to the idle station when a customer arrives there</a:t>
            </a:r>
          </a:p>
          <a:p>
            <a:r>
              <a:rPr lang="en-US" altLang="zh-TW" sz="2800" dirty="0" smtClean="0"/>
              <a:t>The </a:t>
            </a:r>
            <a:r>
              <a:rPr lang="en-US" altLang="zh-TW" sz="2800" dirty="0"/>
              <a:t>number of busy servers </a:t>
            </a:r>
            <a:r>
              <a:rPr lang="en-US" altLang="zh-TW" sz="2800" dirty="0" smtClean="0"/>
              <a:t>is the </a:t>
            </a:r>
            <a:r>
              <a:rPr lang="en-US" altLang="zh-TW" sz="2800" dirty="0"/>
              <a:t>number of customers in system when that number is less than </a:t>
            </a:r>
            <a:r>
              <a:rPr lang="en-US" altLang="zh-TW" sz="2800" i="1" dirty="0"/>
              <a:t>k</a:t>
            </a:r>
            <a:r>
              <a:rPr lang="en-US" altLang="zh-TW" sz="2800" dirty="0"/>
              <a:t>, and </a:t>
            </a:r>
            <a:r>
              <a:rPr lang="en-US" altLang="zh-TW" sz="2800" i="1" dirty="0" smtClean="0"/>
              <a:t>k</a:t>
            </a:r>
            <a:r>
              <a:rPr lang="en-US" altLang="zh-TW" sz="2800" dirty="0" smtClean="0"/>
              <a:t> when </a:t>
            </a:r>
            <a:r>
              <a:rPr lang="en-US" altLang="zh-TW" sz="2800" dirty="0"/>
              <a:t>that number is at least </a:t>
            </a:r>
            <a:r>
              <a:rPr lang="en-US" altLang="zh-TW" sz="2800" i="1" dirty="0" smtClean="0"/>
              <a:t>k</a:t>
            </a:r>
            <a:endParaRPr lang="en-US" altLang="zh-TW" sz="2800" dirty="0" smtClean="0">
              <a:latin typeface="Arial" panose="020B0604020202020204" pitchFamily="34" charset="0"/>
              <a:ea typeface="Arial Unicode MS" pitchFamily="34" charset="-120"/>
            </a:endParaRPr>
          </a:p>
          <a:p>
            <a:pPr eaLnBrk="1" hangingPunct="1">
              <a:lnSpc>
                <a:spcPts val="3200"/>
              </a:lnSpc>
            </a:pPr>
            <a:endParaRPr lang="en-US" altLang="zh-TW" sz="2200" dirty="0" smtClean="0">
              <a:latin typeface="Arial Unicode MS" pitchFamily="34" charset="-120"/>
              <a:ea typeface="Arial Unicode MS" pitchFamily="34" charset="-120"/>
            </a:endParaRPr>
          </a:p>
          <a:p>
            <a:pPr eaLnBrk="1" hangingPunct="1">
              <a:lnSpc>
                <a:spcPts val="3200"/>
              </a:lnSpc>
            </a:pPr>
            <a:endParaRPr lang="en-US" altLang="zh-TW" sz="2200" dirty="0" smtClean="0">
              <a:latin typeface="Arial Unicode MS" pitchFamily="34" charset="-120"/>
              <a:ea typeface="Arial Unicode MS" pitchFamily="34" charset="-120"/>
            </a:endParaRPr>
          </a:p>
          <a:p>
            <a:pPr eaLnBrk="1" hangingPunct="1">
              <a:lnSpc>
                <a:spcPts val="3200"/>
              </a:lnSpc>
            </a:pPr>
            <a:endParaRPr lang="en-US" altLang="zh-TW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200"/>
              </a:lnSpc>
            </a:pPr>
            <a:endParaRPr lang="en-US" altLang="zh-TW" sz="2200" dirty="0" smtClean="0">
              <a:latin typeface="Arial" panose="020B0604020202020204" pitchFamily="34" charset="0"/>
              <a:ea typeface="Arial Unicode MS" pitchFamily="34" charset="-120"/>
            </a:endParaRPr>
          </a:p>
          <a:p>
            <a:pPr eaLnBrk="1" hangingPunct="1">
              <a:lnSpc>
                <a:spcPts val="3200"/>
              </a:lnSpc>
            </a:pPr>
            <a:endParaRPr lang="en-US" altLang="zh-TW" sz="28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228600"/>
            <a:ext cx="7654753" cy="824136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Bound Above by CP</a:t>
            </a:r>
            <a:endParaRPr lang="zh-TW" altLang="en-US" sz="40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187624" y="1052736"/>
            <a:ext cx="7654753" cy="547260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altLang="zh-TW" sz="2800" dirty="0"/>
              <a:t>Under </a:t>
            </a:r>
            <a:r>
              <a:rPr lang="en-US" altLang="zh-TW" sz="2800" dirty="0" smtClean="0"/>
              <a:t>SP, rate </a:t>
            </a:r>
            <a:r>
              <a:rPr lang="en-US" altLang="zh-TW" sz="2800" dirty="0"/>
              <a:t>that the </a:t>
            </a:r>
            <a:r>
              <a:rPr lang="en-US" altLang="zh-TW" sz="2800" dirty="0" smtClean="0"/>
              <a:t>work-in-system process </a:t>
            </a:r>
            <a:r>
              <a:rPr lang="en-US" altLang="zh-TW" sz="2800" dirty="0"/>
              <a:t>decreases is the same function of </a:t>
            </a:r>
            <a:r>
              <a:rPr lang="en-US" altLang="zh-TW" sz="2800" dirty="0" smtClean="0"/>
              <a:t>number </a:t>
            </a:r>
            <a:r>
              <a:rPr lang="en-US" altLang="zh-TW" sz="2800" dirty="0"/>
              <a:t>of customers in </a:t>
            </a:r>
            <a:r>
              <a:rPr lang="en-US" altLang="zh-TW" sz="2800" dirty="0" smtClean="0"/>
              <a:t>system as </a:t>
            </a:r>
            <a:r>
              <a:rPr lang="en-US" altLang="zh-TW" sz="2800" dirty="0"/>
              <a:t>that for </a:t>
            </a:r>
            <a:r>
              <a:rPr lang="en-US" altLang="zh-TW" sz="2800" dirty="0" smtClean="0">
                <a:solidFill>
                  <a:srgbClr val="C00000"/>
                </a:solidFill>
              </a:rPr>
              <a:t>M/G/k</a:t>
            </a:r>
            <a:r>
              <a:rPr lang="en-US" altLang="zh-TW" sz="2800" dirty="0" smtClean="0"/>
              <a:t> queue</a:t>
            </a:r>
          </a:p>
          <a:p>
            <a:pPr>
              <a:lnSpc>
                <a:spcPts val="3600"/>
              </a:lnSpc>
            </a:pPr>
            <a:r>
              <a:rPr lang="en-US" altLang="zh-TW" sz="2800" dirty="0" smtClean="0"/>
              <a:t>Total </a:t>
            </a:r>
            <a:r>
              <a:rPr lang="en-US" altLang="zh-TW" sz="2800" dirty="0"/>
              <a:t>work in system </a:t>
            </a:r>
            <a:r>
              <a:rPr lang="en-US" altLang="zh-TW" sz="2800" dirty="0" smtClean="0"/>
              <a:t>under SP will be larger at </a:t>
            </a:r>
            <a:r>
              <a:rPr lang="en-US" altLang="zh-TW" sz="2800" dirty="0"/>
              <a:t>every time </a:t>
            </a:r>
            <a:r>
              <a:rPr lang="en-US" altLang="zh-TW" sz="2800" i="1" dirty="0"/>
              <a:t>t</a:t>
            </a:r>
            <a:r>
              <a:rPr lang="en-US" altLang="zh-TW" sz="2800" dirty="0"/>
              <a:t> than the </a:t>
            </a:r>
            <a:r>
              <a:rPr lang="en-US" altLang="zh-TW" sz="2800" dirty="0" smtClean="0"/>
              <a:t>corresponding </a:t>
            </a:r>
            <a:r>
              <a:rPr lang="en-US" altLang="zh-TW" sz="2800" dirty="0"/>
              <a:t>quantity </a:t>
            </a:r>
            <a:r>
              <a:rPr lang="en-US" altLang="zh-TW" sz="2800" dirty="0" smtClean="0"/>
              <a:t>under CP.  This </a:t>
            </a:r>
            <a:r>
              <a:rPr lang="en-US" altLang="zh-TW" sz="2800" dirty="0"/>
              <a:t>holds on sample paths, and hence for time </a:t>
            </a:r>
            <a:r>
              <a:rPr lang="en-US" altLang="zh-TW" sz="2800" dirty="0" smtClean="0"/>
              <a:t>averages</a:t>
            </a:r>
          </a:p>
          <a:p>
            <a:pPr>
              <a:lnSpc>
                <a:spcPts val="3600"/>
              </a:lnSpc>
            </a:pPr>
            <a:r>
              <a:rPr lang="en-US" altLang="zh-TW" sz="2800" dirty="0" smtClean="0"/>
              <a:t>When </a:t>
            </a:r>
            <a:r>
              <a:rPr lang="en-US" altLang="zh-TW" sz="2800" dirty="0"/>
              <a:t>the </a:t>
            </a:r>
            <a:r>
              <a:rPr lang="en-US" altLang="zh-TW" sz="2800" dirty="0" smtClean="0"/>
              <a:t>CP </a:t>
            </a:r>
            <a:r>
              <a:rPr lang="en-US" altLang="zh-TW" sz="2800" dirty="0"/>
              <a:t>model is stable, time-average work under </a:t>
            </a:r>
            <a:r>
              <a:rPr lang="en-US" altLang="zh-TW" sz="2800" dirty="0" smtClean="0"/>
              <a:t>CP </a:t>
            </a:r>
            <a:r>
              <a:rPr lang="en-US" altLang="zh-TW" sz="2800" dirty="0"/>
              <a:t>is a </a:t>
            </a:r>
            <a:r>
              <a:rPr lang="en-US" altLang="zh-TW" sz="2800" dirty="0">
                <a:solidFill>
                  <a:srgbClr val="C00000"/>
                </a:solidFill>
              </a:rPr>
              <a:t>lower </a:t>
            </a:r>
            <a:r>
              <a:rPr lang="en-US" altLang="zh-TW" sz="2800" dirty="0" smtClean="0">
                <a:solidFill>
                  <a:srgbClr val="C00000"/>
                </a:solidFill>
              </a:rPr>
              <a:t>bound </a:t>
            </a:r>
            <a:r>
              <a:rPr lang="en-US" altLang="zh-TW" sz="2800" dirty="0" smtClean="0"/>
              <a:t>on </a:t>
            </a:r>
            <a:r>
              <a:rPr lang="en-US" altLang="zh-TW" sz="2800" dirty="0"/>
              <a:t>time-average work under </a:t>
            </a:r>
            <a:r>
              <a:rPr lang="en-US" altLang="zh-TW" sz="2800" dirty="0" smtClean="0"/>
              <a:t>SP</a:t>
            </a:r>
          </a:p>
          <a:p>
            <a:pPr>
              <a:lnSpc>
                <a:spcPts val="3600"/>
              </a:lnSpc>
            </a:pPr>
            <a:r>
              <a:rPr lang="en-US" altLang="zh-TW" sz="2800" dirty="0" smtClean="0"/>
              <a:t>Improvement can only be approximated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0384220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654753" cy="864096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Stability Condition</a:t>
            </a:r>
            <a:endParaRPr lang="zh-TW" altLang="en-US" sz="40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259632" y="1196752"/>
            <a:ext cx="7488831" cy="5328592"/>
          </a:xfrm>
        </p:spPr>
        <p:txBody>
          <a:bodyPr/>
          <a:lstStyle/>
          <a:p>
            <a:pPr marL="82550" indent="0">
              <a:buNone/>
            </a:pPr>
            <a:r>
              <a:rPr lang="en-US" altLang="zh-TW" sz="2800" dirty="0" smtClean="0">
                <a:solidFill>
                  <a:srgbClr val="C00000"/>
                </a:solidFill>
              </a:rPr>
              <a:t>Theorem</a:t>
            </a:r>
            <a:r>
              <a:rPr lang="en-US" altLang="zh-TW" sz="2800" dirty="0" smtClean="0"/>
              <a:t>. Cooperated </a:t>
            </a:r>
            <a:r>
              <a:rPr lang="en-US" altLang="zh-TW" sz="2800" dirty="0"/>
              <a:t>networks under </a:t>
            </a:r>
            <a:r>
              <a:rPr lang="en-US" altLang="zh-TW" sz="2800" dirty="0" smtClean="0"/>
              <a:t>SP </a:t>
            </a:r>
            <a:r>
              <a:rPr lang="en-US" altLang="zh-TW" sz="2800" dirty="0"/>
              <a:t>are </a:t>
            </a:r>
            <a:r>
              <a:rPr lang="en-US" altLang="zh-TW" sz="2800" dirty="0" smtClean="0"/>
              <a:t> </a:t>
            </a:r>
          </a:p>
          <a:p>
            <a:pPr marL="8255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stable </a:t>
            </a:r>
            <a:r>
              <a:rPr lang="en-US" altLang="zh-TW" sz="2800" dirty="0"/>
              <a:t>if and only </a:t>
            </a:r>
            <a:r>
              <a:rPr lang="en-US" altLang="zh-TW" sz="2800" dirty="0" smtClean="0"/>
              <a:t>if</a:t>
            </a:r>
          </a:p>
          <a:p>
            <a:pPr marL="82550" indent="0" algn="ctr">
              <a:buNone/>
            </a:pPr>
            <a:r>
              <a:rPr lang="en-US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l-GR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altLang="zh-TW" sz="2800" i="1" baseline="-14000" dirty="0">
                <a:latin typeface="Gill Sans MT" panose="020B0502020104020203" pitchFamily="34" charset="0"/>
              </a:rPr>
              <a:t>1</a:t>
            </a:r>
            <a:r>
              <a:rPr lang="en-US" altLang="zh-TW" sz="2800" i="1" dirty="0">
                <a:latin typeface="Gill Sans MT" panose="020B0502020104020203" pitchFamily="34" charset="0"/>
              </a:rPr>
              <a:t> </a:t>
            </a:r>
            <a:r>
              <a:rPr lang="en-US" altLang="zh-TW" sz="2800" dirty="0">
                <a:latin typeface="Gill Sans MT" panose="020B0502020104020203" pitchFamily="34" charset="0"/>
              </a:rPr>
              <a:t>+ </a:t>
            </a:r>
            <a:r>
              <a:rPr lang="el-GR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altLang="zh-TW" sz="2800" i="1" baseline="-14000" dirty="0">
                <a:latin typeface="Gill Sans MT" panose="020B0502020104020203" pitchFamily="34" charset="0"/>
              </a:rPr>
              <a:t>2</a:t>
            </a:r>
            <a:r>
              <a:rPr lang="en-US" altLang="zh-TW" sz="2800" i="1" dirty="0">
                <a:latin typeface="Gill Sans MT" panose="020B0502020104020203" pitchFamily="34" charset="0"/>
              </a:rPr>
              <a:t> + … + </a:t>
            </a:r>
            <a:r>
              <a:rPr lang="el-GR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altLang="zh-TW" sz="2800" i="1" baseline="-14000" dirty="0">
                <a:latin typeface="Gill Sans MT" panose="020B0502020104020203" pitchFamily="34" charset="0"/>
              </a:rPr>
              <a:t>k</a:t>
            </a:r>
            <a:r>
              <a:rPr lang="en-US" altLang="zh-TW" sz="2800" i="1" dirty="0">
                <a:latin typeface="Gill Sans MT" panose="020B0502020104020203" pitchFamily="34" charset="0"/>
              </a:rPr>
              <a:t> </a:t>
            </a:r>
            <a:r>
              <a:rPr lang="en-US" altLang="zh-TW" sz="2800" dirty="0" smtClean="0">
                <a:latin typeface="Gill Sans MT" panose="020B0502020104020203" pitchFamily="34" charset="0"/>
              </a:rPr>
              <a:t>&lt; </a:t>
            </a:r>
            <a:r>
              <a:rPr lang="en-US" altLang="zh-TW" sz="2800" i="1" dirty="0" smtClean="0">
                <a:latin typeface="Gill Sans MT" panose="020B0502020104020203" pitchFamily="34" charset="0"/>
              </a:rPr>
              <a:t>k           </a:t>
            </a:r>
            <a:r>
              <a:rPr lang="en-US" altLang="zh-TW" sz="2800" dirty="0" smtClean="0">
                <a:latin typeface="Gill Sans MT" panose="020B0502020104020203" pitchFamily="34" charset="0"/>
              </a:rPr>
              <a:t>(</a:t>
            </a:r>
            <a:r>
              <a:rPr lang="en-US" altLang="zh-TW" sz="2800" i="1" dirty="0" smtClean="0">
                <a:latin typeface="Gill Sans MT" panose="020B0502020104020203" pitchFamily="34" charset="0"/>
              </a:rPr>
              <a:t>5</a:t>
            </a:r>
            <a:r>
              <a:rPr lang="en-US" altLang="zh-TW" sz="2800" dirty="0" smtClean="0">
                <a:latin typeface="Gill Sans MT" panose="020B0502020104020203" pitchFamily="34" charset="0"/>
              </a:rPr>
              <a:t>)</a:t>
            </a:r>
          </a:p>
          <a:p>
            <a:pPr marL="82550" indent="0">
              <a:buNone/>
            </a:pPr>
            <a:r>
              <a:rPr lang="en-US" altLang="zh-TW" sz="2800" i="1" dirty="0">
                <a:latin typeface="Gill Sans MT" panose="020B0502020104020203" pitchFamily="34" charset="0"/>
              </a:rPr>
              <a:t> </a:t>
            </a:r>
            <a:r>
              <a:rPr lang="en-US" altLang="zh-TW" sz="2800" i="1" dirty="0" smtClean="0">
                <a:latin typeface="Gill Sans MT" panose="020B0502020104020203" pitchFamily="34" charset="0"/>
              </a:rPr>
              <a:t>    </a:t>
            </a:r>
            <a:r>
              <a:rPr lang="en-US" altLang="zh-TW" sz="2800" dirty="0" smtClean="0"/>
              <a:t>for </a:t>
            </a:r>
            <a:r>
              <a:rPr lang="en-US" altLang="zh-TW" sz="2800" dirty="0"/>
              <a:t>Jackson </a:t>
            </a:r>
            <a:r>
              <a:rPr lang="en-US" altLang="zh-TW" sz="2800" dirty="0" smtClean="0"/>
              <a:t>and </a:t>
            </a:r>
            <a:r>
              <a:rPr lang="en-US" altLang="zh-TW" sz="2800" dirty="0"/>
              <a:t>for Kelly networks when</a:t>
            </a:r>
            <a:r>
              <a:rPr lang="en-US" altLang="zh-TW" sz="2800" dirty="0" smtClean="0"/>
              <a:t>,</a:t>
            </a:r>
          </a:p>
          <a:p>
            <a:pPr marL="8255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in addition</a:t>
            </a:r>
            <a:r>
              <a:rPr lang="en-US" altLang="zh-TW" sz="2800" dirty="0"/>
              <a:t>, </a:t>
            </a:r>
            <a:r>
              <a:rPr lang="en-US" altLang="zh-TW" sz="2800" dirty="0" smtClean="0"/>
              <a:t>the number </a:t>
            </a:r>
            <a:r>
              <a:rPr lang="en-US" altLang="zh-TW" sz="2800" dirty="0"/>
              <a:t>of routes is </a:t>
            </a:r>
            <a:r>
              <a:rPr lang="en-US" altLang="zh-TW" sz="2800" dirty="0" smtClean="0"/>
              <a:t>finite.</a:t>
            </a:r>
            <a:endParaRPr lang="en-US" altLang="zh-TW" sz="2800" i="1" dirty="0" smtClean="0">
              <a:latin typeface="Gill Sans MT" panose="020B0502020104020203" pitchFamily="34" charset="0"/>
            </a:endParaRPr>
          </a:p>
          <a:p>
            <a:pPr marL="82550" indent="0">
              <a:buNone/>
            </a:pPr>
            <a:r>
              <a:rPr lang="en-US" altLang="zh-TW" sz="2800" i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Sketch of Proof</a:t>
            </a:r>
            <a:r>
              <a:rPr lang="en-US" altLang="zh-TW" sz="2800" i="1" dirty="0" smtClean="0">
                <a:latin typeface="Gill Sans MT" panose="020B0502020104020203" pitchFamily="34" charset="0"/>
              </a:rPr>
              <a:t>. </a:t>
            </a:r>
            <a:r>
              <a:rPr lang="en-US" altLang="zh-TW" sz="2800" dirty="0" smtClean="0">
                <a:latin typeface="Gill Sans MT" panose="020B0502020104020203" pitchFamily="34" charset="0"/>
              </a:rPr>
              <a:t>The necessity is obvious. To prove    </a:t>
            </a:r>
          </a:p>
          <a:p>
            <a:pPr marL="82550" indent="0">
              <a:buNone/>
            </a:pPr>
            <a:r>
              <a:rPr lang="en-US" altLang="zh-TW" sz="2800" dirty="0">
                <a:latin typeface="Gill Sans MT" panose="020B0502020104020203" pitchFamily="34" charset="0"/>
              </a:rPr>
              <a:t> </a:t>
            </a:r>
            <a:r>
              <a:rPr lang="en-US" altLang="zh-TW" sz="2800" dirty="0" smtClean="0">
                <a:latin typeface="Gill Sans MT" panose="020B0502020104020203" pitchFamily="34" charset="0"/>
              </a:rPr>
              <a:t>    sufficiency, first define a </a:t>
            </a:r>
            <a:r>
              <a:rPr lang="en-US" altLang="zh-TW" sz="28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finite</a:t>
            </a:r>
            <a:r>
              <a:rPr lang="en-US" altLang="zh-TW" sz="2800" dirty="0" smtClean="0">
                <a:latin typeface="Gill Sans MT" panose="020B0502020104020203" pitchFamily="34" charset="0"/>
              </a:rPr>
              <a:t> set of states,</a:t>
            </a:r>
          </a:p>
          <a:p>
            <a:pPr marL="82550" indent="0">
              <a:buNone/>
            </a:pPr>
            <a:r>
              <a:rPr lang="en-US" altLang="zh-TW" sz="2800" dirty="0">
                <a:latin typeface="Gill Sans MT" panose="020B0502020104020203" pitchFamily="34" charset="0"/>
              </a:rPr>
              <a:t> </a:t>
            </a:r>
            <a:r>
              <a:rPr lang="en-US" altLang="zh-TW" sz="2800" dirty="0" smtClean="0">
                <a:latin typeface="Gill Sans MT" panose="020B0502020104020203" pitchFamily="34" charset="0"/>
              </a:rPr>
              <a:t>    then show (5) implies that conditions of </a:t>
            </a:r>
          </a:p>
          <a:p>
            <a:pPr marL="82550" indent="0">
              <a:buNone/>
            </a:pPr>
            <a:r>
              <a:rPr lang="en-US" altLang="zh-TW" sz="2800" dirty="0">
                <a:solidFill>
                  <a:srgbClr val="0070C0"/>
                </a:solidFill>
                <a:latin typeface="Gill Sans MT" panose="020B0502020104020203" pitchFamily="34" charset="0"/>
              </a:rPr>
              <a:t> </a:t>
            </a:r>
            <a:r>
              <a:rPr lang="en-US" altLang="zh-TW" sz="28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   Foster’s theorem</a:t>
            </a:r>
            <a:r>
              <a:rPr lang="en-US" altLang="zh-TW" sz="2800" dirty="0" smtClean="0">
                <a:latin typeface="Gill Sans MT" panose="020B0502020104020203" pitchFamily="34" charset="0"/>
              </a:rPr>
              <a:t> hold, i.e</a:t>
            </a:r>
            <a:r>
              <a:rPr lang="en-US" altLang="zh-TW" sz="2800" dirty="0">
                <a:latin typeface="Gill Sans MT" panose="020B0502020104020203" pitchFamily="34" charset="0"/>
              </a:rPr>
              <a:t>., the set </a:t>
            </a:r>
            <a:r>
              <a:rPr lang="en-US" altLang="zh-TW" sz="2800" dirty="0" smtClean="0">
                <a:latin typeface="Gill Sans MT" panose="020B0502020104020203" pitchFamily="34" charset="0"/>
              </a:rPr>
              <a:t>is positive </a:t>
            </a:r>
          </a:p>
          <a:p>
            <a:pPr marL="82550" indent="0">
              <a:buNone/>
            </a:pPr>
            <a:r>
              <a:rPr lang="en-US" altLang="zh-TW" sz="2800" dirty="0">
                <a:latin typeface="Gill Sans MT" panose="020B0502020104020203" pitchFamily="34" charset="0"/>
              </a:rPr>
              <a:t> </a:t>
            </a:r>
            <a:r>
              <a:rPr lang="en-US" altLang="zh-TW" sz="2800" dirty="0" smtClean="0">
                <a:latin typeface="Gill Sans MT" panose="020B0502020104020203" pitchFamily="34" charset="0"/>
              </a:rPr>
              <a:t>    recurrent, which establish the stability</a:t>
            </a:r>
            <a:endParaRPr lang="en-US" altLang="zh-TW" sz="2800" dirty="0">
              <a:latin typeface="Gill Sans MT" panose="020B0502020104020203" pitchFamily="34" charset="0"/>
            </a:endParaRPr>
          </a:p>
          <a:p>
            <a:pPr marL="82550" indent="0" algn="ctr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503818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16013" y="404813"/>
            <a:ext cx="7781925" cy="647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TW" sz="4400" dirty="0" smtClean="0">
                <a:solidFill>
                  <a:srgbClr val="002060"/>
                </a:solidFill>
                <a:latin typeface="Gill Sans MT" panose="020B0502020104020203" pitchFamily="34" charset="0"/>
                <a:ea typeface="Arial Unicode MS" pitchFamily="34" charset="-120"/>
                <a:cs typeface="Arial" pitchFamily="34" charset="0"/>
              </a:rPr>
              <a:t>One-Way Cooperation (OW)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187450" y="981075"/>
            <a:ext cx="7710488" cy="5327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en-US" altLang="zh-TW" sz="300" dirty="0" smtClean="0"/>
          </a:p>
          <a:p>
            <a:pPr>
              <a:lnSpc>
                <a:spcPts val="3800"/>
              </a:lnSpc>
            </a:pPr>
            <a:r>
              <a:rPr lang="en-US" altLang="zh-TW" sz="2800" dirty="0"/>
              <a:t>For </a:t>
            </a:r>
            <a:r>
              <a:rPr lang="en-US" altLang="zh-TW" sz="2800" dirty="0" smtClean="0"/>
              <a:t>original </a:t>
            </a:r>
            <a:r>
              <a:rPr lang="en-US" altLang="zh-TW" sz="2800" i="1" dirty="0"/>
              <a:t>k</a:t>
            </a:r>
            <a:r>
              <a:rPr lang="en-US" altLang="zh-TW" sz="2800" dirty="0"/>
              <a:t>-station network, we call </a:t>
            </a:r>
            <a:r>
              <a:rPr lang="en-US" altLang="zh-TW" sz="2800" dirty="0" smtClean="0"/>
              <a:t>station </a:t>
            </a:r>
            <a:r>
              <a:rPr lang="en-US" altLang="zh-TW" sz="2800" i="1" dirty="0"/>
              <a:t>i</a:t>
            </a:r>
            <a:r>
              <a:rPr lang="en-US" altLang="zh-TW" sz="2800" dirty="0"/>
              <a:t> </a:t>
            </a:r>
            <a:r>
              <a:rPr lang="en-US" altLang="zh-TW" sz="2800" dirty="0">
                <a:solidFill>
                  <a:srgbClr val="0070C0"/>
                </a:solidFill>
              </a:rPr>
              <a:t>stable</a:t>
            </a:r>
            <a:r>
              <a:rPr lang="en-US" altLang="zh-TW" sz="2800" dirty="0"/>
              <a:t> if </a:t>
            </a:r>
            <a:r>
              <a:rPr lang="el-GR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altLang="zh-TW" sz="2800" i="1" baseline="-14000" dirty="0" smtClean="0"/>
              <a:t>i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&lt; </a:t>
            </a:r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sz="2800" dirty="0"/>
              <a:t>, </a:t>
            </a:r>
            <a:r>
              <a:rPr lang="en-US" altLang="zh-TW" sz="2800" dirty="0" smtClean="0"/>
              <a:t>and </a:t>
            </a:r>
            <a:r>
              <a:rPr lang="en-US" altLang="zh-TW" sz="2800" dirty="0" smtClean="0">
                <a:solidFill>
                  <a:srgbClr val="0070C0"/>
                </a:solidFill>
              </a:rPr>
              <a:t>unstable</a:t>
            </a:r>
            <a:r>
              <a:rPr lang="en-US" altLang="zh-TW" sz="2800" dirty="0" smtClean="0"/>
              <a:t> otherwise </a:t>
            </a:r>
          </a:p>
          <a:p>
            <a:pPr>
              <a:lnSpc>
                <a:spcPts val="3800"/>
              </a:lnSpc>
            </a:pPr>
            <a:r>
              <a:rPr lang="en-US" altLang="zh-TW" sz="2800" dirty="0" smtClean="0"/>
              <a:t>A server assigned to a stable station, will, when that station is empty, assist a server at some unstable station </a:t>
            </a:r>
          </a:p>
          <a:p>
            <a:pPr>
              <a:lnSpc>
                <a:spcPts val="3800"/>
              </a:lnSpc>
            </a:pPr>
            <a:r>
              <a:rPr lang="en-US" altLang="zh-TW" sz="2800" dirty="0" smtClean="0"/>
              <a:t>Multiple servers may serve the same customer, as under CP</a:t>
            </a:r>
          </a:p>
          <a:p>
            <a:pPr>
              <a:lnSpc>
                <a:spcPts val="3800"/>
              </a:lnSpc>
            </a:pPr>
            <a:r>
              <a:rPr lang="en-US" altLang="zh-TW" sz="2800" dirty="0">
                <a:solidFill>
                  <a:srgbClr val="0070C0"/>
                </a:solidFill>
              </a:rPr>
              <a:t>Related </a:t>
            </a:r>
            <a:r>
              <a:rPr lang="en-US" altLang="zh-TW" sz="2800" dirty="0" smtClean="0">
                <a:solidFill>
                  <a:srgbClr val="0070C0"/>
                </a:solidFill>
              </a:rPr>
              <a:t>Literature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 </a:t>
            </a:r>
            <a:r>
              <a:rPr lang="en-US" altLang="zh-TW" sz="2800" dirty="0"/>
              <a:t>Foley &amp; Macdonald [2005], Large Deviations of a Modified Jackson Network: Stability and Rough </a:t>
            </a:r>
            <a:r>
              <a:rPr lang="en-US" altLang="zh-TW" sz="2800" dirty="0" err="1"/>
              <a:t>Asymptotics</a:t>
            </a:r>
            <a:r>
              <a:rPr lang="en-US" altLang="zh-TW" sz="2800" dirty="0"/>
              <a:t>, </a:t>
            </a:r>
            <a:r>
              <a:rPr lang="en-US" altLang="zh-TW" sz="2800" i="1" dirty="0"/>
              <a:t>Ann. Appl. Prob.</a:t>
            </a:r>
          </a:p>
          <a:p>
            <a:pPr>
              <a:lnSpc>
                <a:spcPts val="3800"/>
              </a:lnSpc>
            </a:pPr>
            <a:endParaRPr lang="en-US" altLang="zh-TW" sz="2800" dirty="0" smtClean="0"/>
          </a:p>
          <a:p>
            <a:pPr eaLnBrk="1" hangingPunct="1">
              <a:lnSpc>
                <a:spcPts val="3200"/>
              </a:lnSpc>
            </a:pPr>
            <a:endParaRPr lang="en-US" altLang="zh-TW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200"/>
              </a:lnSpc>
            </a:pPr>
            <a:endParaRPr lang="en-US" altLang="zh-TW" sz="2200" dirty="0" smtClean="0">
              <a:latin typeface="Arial" panose="020B0604020202020204" pitchFamily="34" charset="0"/>
              <a:ea typeface="Arial Unicode MS" pitchFamily="34" charset="-120"/>
            </a:endParaRPr>
          </a:p>
          <a:p>
            <a:pPr eaLnBrk="1" hangingPunct="1">
              <a:lnSpc>
                <a:spcPts val="3200"/>
              </a:lnSpc>
            </a:pPr>
            <a:endParaRPr lang="en-US" altLang="zh-TW" sz="28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228600"/>
            <a:ext cx="7582745" cy="824136"/>
          </a:xfrm>
        </p:spPr>
        <p:txBody>
          <a:bodyPr>
            <a:normAutofit/>
          </a:bodyPr>
          <a:lstStyle/>
          <a:p>
            <a:r>
              <a:rPr lang="en-US" altLang="zh-TW" sz="4000" dirty="0"/>
              <a:t>Foley &amp; Macdonald [2005]</a:t>
            </a:r>
            <a:endParaRPr lang="zh-TW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版面配置區 2"/>
              <p:cNvSpPr>
                <a:spLocks noGrp="1"/>
              </p:cNvSpPr>
              <p:nvPr>
                <p:ph type="body" sz="half" idx="1"/>
              </p:nvPr>
            </p:nvSpPr>
            <p:spPr>
              <a:xfrm>
                <a:off x="1043608" y="1052736"/>
                <a:ext cx="7704856" cy="5328592"/>
              </a:xfrm>
            </p:spPr>
            <p:txBody>
              <a:bodyPr/>
              <a:lstStyle/>
              <a:p>
                <a:pPr>
                  <a:lnSpc>
                    <a:spcPts val="3600"/>
                  </a:lnSpc>
                </a:pPr>
                <a:r>
                  <a:rPr lang="en-US" altLang="zh-TW" sz="2800" dirty="0" smtClean="0"/>
                  <a:t>Consider </a:t>
                </a:r>
                <a:r>
                  <a:rPr lang="el-GR" altLang="zh-TW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altLang="zh-TW" sz="2800" i="1" baseline="-14000" dirty="0"/>
                  <a:t>1</a:t>
                </a:r>
                <a:r>
                  <a:rPr lang="en-US" altLang="zh-TW" sz="2800" dirty="0"/>
                  <a:t> &gt; </a:t>
                </a:r>
                <a:r>
                  <a:rPr lang="en-US" altLang="zh-TW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altLang="zh-TW" sz="2800" dirty="0"/>
                  <a:t> and </a:t>
                </a:r>
                <a:r>
                  <a:rPr lang="el-GR" altLang="zh-TW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altLang="zh-TW" sz="2800" i="1" baseline="-14000" dirty="0"/>
                  <a:t>2</a:t>
                </a:r>
                <a:r>
                  <a:rPr lang="en-US" altLang="zh-TW" sz="2800" dirty="0"/>
                  <a:t> &lt; </a:t>
                </a:r>
                <a:r>
                  <a:rPr lang="en-US" altLang="zh-TW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altLang="zh-TW" sz="2800" dirty="0"/>
                  <a:t>, an </a:t>
                </a:r>
                <a:r>
                  <a:rPr lang="en-US" altLang="zh-TW" sz="2800" dirty="0" smtClean="0">
                    <a:solidFill>
                      <a:srgbClr val="C00000"/>
                    </a:solidFill>
                  </a:rPr>
                  <a:t>unstable</a:t>
                </a:r>
                <a:r>
                  <a:rPr lang="en-US" altLang="zh-TW" sz="2800" dirty="0" smtClean="0"/>
                  <a:t> network.  When </a:t>
                </a:r>
                <a:r>
                  <a:rPr lang="en-US" altLang="zh-TW" sz="2800" dirty="0"/>
                  <a:t>station 2 is empty, server </a:t>
                </a:r>
                <a:r>
                  <a:rPr lang="en-US" altLang="zh-TW" sz="2800" dirty="0" smtClean="0"/>
                  <a:t>2 assists </a:t>
                </a:r>
                <a:r>
                  <a:rPr lang="en-US" altLang="zh-TW" sz="2800" dirty="0"/>
                  <a:t>server </a:t>
                </a:r>
                <a:r>
                  <a:rPr lang="en-US" altLang="zh-TW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altLang="zh-TW" sz="2800" dirty="0"/>
                  <a:t> at station </a:t>
                </a:r>
                <a:r>
                  <a:rPr lang="en-US" altLang="zh-TW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altLang="zh-TW" sz="2800" dirty="0"/>
                  <a:t>, </a:t>
                </a:r>
                <a:r>
                  <a:rPr lang="en-US" altLang="zh-TW" sz="2800" dirty="0" smtClean="0"/>
                  <a:t>increasing </a:t>
                </a:r>
                <a:r>
                  <a:rPr lang="en-US" altLang="zh-TW" sz="2800" dirty="0"/>
                  <a:t>service rate to </a:t>
                </a:r>
                <a:r>
                  <a:rPr lang="el-GR" altLang="zh-TW" sz="2800" i="1" dirty="0">
                    <a:cs typeface="Times New Roman" panose="02020603050405020304" pitchFamily="18" charset="0"/>
                  </a:rPr>
                  <a:t>μ</a:t>
                </a:r>
                <a:r>
                  <a:rPr lang="en-US" altLang="zh-TW" sz="2800" i="1" baseline="-14000" dirty="0"/>
                  <a:t>* </a:t>
                </a:r>
                <a:r>
                  <a:rPr lang="en-US" altLang="zh-TW" sz="2800" dirty="0"/>
                  <a:t>&gt; </a:t>
                </a:r>
                <a:r>
                  <a:rPr lang="en-US" altLang="zh-TW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altLang="zh-TW" sz="2800" dirty="0" smtClean="0"/>
                  <a:t>.</a:t>
                </a:r>
              </a:p>
              <a:p>
                <a:pPr>
                  <a:lnSpc>
                    <a:spcPts val="3600"/>
                  </a:lnSpc>
                </a:pPr>
                <a:r>
                  <a:rPr lang="en-US" altLang="zh-TW" sz="2800" dirty="0" smtClean="0"/>
                  <a:t>They </a:t>
                </a:r>
                <a:r>
                  <a:rPr lang="en-US" altLang="zh-TW" sz="2800" dirty="0"/>
                  <a:t>show </a:t>
                </a:r>
                <a:r>
                  <a:rPr lang="en-US" altLang="zh-TW" sz="2800" dirty="0" smtClean="0"/>
                  <a:t>by </a:t>
                </a:r>
                <a:r>
                  <a:rPr lang="en-US" altLang="zh-TW" sz="2800" dirty="0" smtClean="0">
                    <a:solidFill>
                      <a:srgbClr val="0070C0"/>
                    </a:solidFill>
                  </a:rPr>
                  <a:t>large </a:t>
                </a:r>
                <a:r>
                  <a:rPr lang="en-US" altLang="zh-TW" sz="2800" dirty="0">
                    <a:solidFill>
                      <a:srgbClr val="0070C0"/>
                    </a:solidFill>
                  </a:rPr>
                  <a:t>deviation </a:t>
                </a:r>
                <a:r>
                  <a:rPr lang="en-US" altLang="zh-TW" sz="2800" dirty="0"/>
                  <a:t>that </a:t>
                </a:r>
                <a:r>
                  <a:rPr lang="en-US" altLang="zh-TW" sz="2800" dirty="0" smtClean="0"/>
                  <a:t>a </a:t>
                </a:r>
                <a:r>
                  <a:rPr lang="en-US" altLang="zh-TW" sz="2800" dirty="0">
                    <a:solidFill>
                      <a:srgbClr val="C00000"/>
                    </a:solidFill>
                  </a:rPr>
                  <a:t>necessary condition</a:t>
                </a:r>
                <a:r>
                  <a:rPr lang="en-US" altLang="zh-TW" sz="2800" dirty="0"/>
                  <a:t> of stability </a:t>
                </a:r>
                <a:r>
                  <a:rPr lang="en-US" altLang="zh-TW" sz="2800" dirty="0" smtClean="0"/>
                  <a:t>is</a:t>
                </a:r>
                <a:endParaRPr lang="en-US" altLang="zh-TW" sz="2800" dirty="0"/>
              </a:p>
              <a:p>
                <a:pPr marL="82550" indent="0" algn="ctr">
                  <a:lnSpc>
                    <a:spcPts val="3600"/>
                  </a:lnSpc>
                  <a:buNone/>
                </a:pPr>
                <a:r>
                  <a:rPr lang="el-GR" altLang="zh-TW" sz="2800" i="1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μ</a:t>
                </a:r>
                <a:r>
                  <a:rPr lang="en-US" altLang="zh-TW" sz="2800" i="1" baseline="-14000" dirty="0">
                    <a:solidFill>
                      <a:srgbClr val="0070C0"/>
                    </a:solidFill>
                  </a:rPr>
                  <a:t>*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dPr>
                      <m:e>
                        <m:r>
                          <a:rPr lang="en-US" altLang="zh-TW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1−</m:t>
                        </m:r>
                        <m:r>
                          <m:rPr>
                            <m:nor/>
                          </m:rPr>
                          <a:rPr lang="el-GR" altLang="zh-TW" sz="2800" i="1" dirty="0">
                            <a:solidFill>
                              <a:srgbClr val="0070C0"/>
                            </a:solidFill>
                            <a:cs typeface="Times New Roman" panose="02020603050405020304" pitchFamily="18" charset="0"/>
                          </a:rPr>
                          <m:t>ρ</m:t>
                        </m:r>
                        <m:r>
                          <m:rPr>
                            <m:nor/>
                          </m:rPr>
                          <a:rPr lang="en-US" altLang="zh-TW" sz="2800" i="1" baseline="-14000" dirty="0">
                            <a:solidFill>
                              <a:srgbClr val="0070C0"/>
                            </a:solidFill>
                          </a:rPr>
                          <m:t>2</m:t>
                        </m:r>
                      </m:e>
                    </m:d>
                    <m:r>
                      <a:rPr lang="en-US" altLang="zh-TW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+</m:t>
                    </m:r>
                    <m:r>
                      <m:rPr>
                        <m:nor/>
                      </m:rPr>
                      <a:rPr lang="el-GR" altLang="zh-TW" sz="2800" i="1" dirty="0">
                        <a:solidFill>
                          <a:srgbClr val="0070C0"/>
                        </a:solidFill>
                        <a:cs typeface="Times New Roman" panose="02020603050405020304" pitchFamily="18" charset="0"/>
                      </a:rPr>
                      <m:t>μ</m:t>
                    </m:r>
                    <m:r>
                      <m:rPr>
                        <m:nor/>
                      </m:rPr>
                      <a:rPr lang="en-US" altLang="zh-TW" sz="2800" i="1" baseline="-14000" dirty="0">
                        <a:solidFill>
                          <a:srgbClr val="0070C0"/>
                        </a:solidFill>
                      </a:rPr>
                      <m:t>1</m:t>
                    </m:r>
                    <m:r>
                      <m:rPr>
                        <m:nor/>
                      </m:rPr>
                      <a:rPr lang="el-GR" altLang="zh-TW" sz="2800" i="1" dirty="0">
                        <a:solidFill>
                          <a:srgbClr val="0070C0"/>
                        </a:solidFill>
                        <a:cs typeface="Times New Roman" panose="02020603050405020304" pitchFamily="18" charset="0"/>
                      </a:rPr>
                      <m:t>ρ</m:t>
                    </m:r>
                    <m:r>
                      <m:rPr>
                        <m:nor/>
                      </m:rPr>
                      <a:rPr lang="en-US" altLang="zh-TW" sz="2800" i="1" baseline="-14000" dirty="0">
                        <a:solidFill>
                          <a:srgbClr val="0070C0"/>
                        </a:solidFill>
                      </a:rPr>
                      <m:t>2</m:t>
                    </m:r>
                    <m:r>
                      <a:rPr lang="en-US" altLang="zh-TW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&gt;</m:t>
                    </m:r>
                    <m:r>
                      <a:rPr lang="el-GR" altLang="zh-TW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𝛬</m:t>
                    </m:r>
                    <m:r>
                      <a:rPr lang="en-US" altLang="zh-TW" sz="2800" i="1" baseline="-1400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1</m:t>
                    </m:r>
                  </m:oMath>
                </a14:m>
                <a:endParaRPr lang="en-US" altLang="zh-TW" sz="2800" baseline="-14000" dirty="0" smtClean="0">
                  <a:solidFill>
                    <a:srgbClr val="0070C0"/>
                  </a:solidFill>
                  <a:ea typeface="Arial Unicode MS" pitchFamily="34" charset="-120"/>
                </a:endParaRPr>
              </a:p>
              <a:p>
                <a:pPr marL="82550" indent="0">
                  <a:lnSpc>
                    <a:spcPts val="3600"/>
                  </a:lnSpc>
                  <a:buNone/>
                </a:pPr>
                <a:r>
                  <a:rPr lang="en-US" altLang="zh-TW" sz="2800" baseline="-14000" dirty="0">
                    <a:ea typeface="Arial Unicode MS" pitchFamily="34" charset="-120"/>
                  </a:rPr>
                  <a:t> </a:t>
                </a:r>
                <a:r>
                  <a:rPr lang="en-US" altLang="zh-TW" sz="2800" baseline="-14000" dirty="0" smtClean="0">
                    <a:ea typeface="Arial Unicode MS" pitchFamily="34" charset="-120"/>
                  </a:rPr>
                  <a:t>   </a:t>
                </a:r>
                <a:r>
                  <a:rPr lang="en-US" altLang="zh-TW" sz="2800" dirty="0" smtClean="0">
                    <a:ea typeface="Arial Unicode MS" pitchFamily="34" charset="-120"/>
                  </a:rPr>
                  <a:t>where </a:t>
                </a:r>
                <a14:m>
                  <m:oMath xmlns:m="http://schemas.openxmlformats.org/officeDocument/2006/math">
                    <m:r>
                      <a:rPr lang="el-GR" altLang="zh-TW" sz="2800" i="1">
                        <a:latin typeface="Cambria Math"/>
                        <a:ea typeface="Arial Unicode MS" pitchFamily="34" charset="-120"/>
                      </a:rPr>
                      <m:t>𝛬</m:t>
                    </m:r>
                    <m:r>
                      <a:rPr lang="en-US" altLang="zh-TW" sz="2800" i="1" baseline="-25000">
                        <a:latin typeface="Cambria Math"/>
                        <a:ea typeface="Arial Unicode MS" pitchFamily="34" charset="-120"/>
                      </a:rPr>
                      <m:t>1</m:t>
                    </m:r>
                  </m:oMath>
                </a14:m>
                <a:r>
                  <a:rPr lang="en-US" altLang="zh-TW" sz="2800" dirty="0" smtClean="0">
                    <a:ea typeface="Arial Unicode MS" pitchFamily="34" charset="-120"/>
                  </a:rPr>
                  <a:t> </a:t>
                </a:r>
                <a:r>
                  <a:rPr lang="en-US" altLang="zh-TW" sz="2800" dirty="0" smtClean="0">
                    <a:ea typeface="Arial Unicode MS" pitchFamily="34" charset="-120"/>
                    <a:cs typeface="Arial Unicode MS" pitchFamily="34" charset="-120"/>
                  </a:rPr>
                  <a:t>is composite arrival rate at station </a:t>
                </a:r>
                <a:r>
                  <a:rPr lang="en-US" altLang="zh-TW" sz="2800" dirty="0" smtClean="0">
                    <a:latin typeface="Arial" panose="020B0604020202020204" pitchFamily="34" charset="0"/>
                    <a:ea typeface="Arial Unicode MS" pitchFamily="34" charset="-120"/>
                    <a:cs typeface="Arial" panose="020B0604020202020204" pitchFamily="34" charset="0"/>
                  </a:rPr>
                  <a:t>1</a:t>
                </a:r>
              </a:p>
              <a:p>
                <a:pPr>
                  <a:lnSpc>
                    <a:spcPts val="3600"/>
                  </a:lnSpc>
                </a:pPr>
                <a:r>
                  <a:rPr lang="en-US" altLang="zh-TW" sz="2800" dirty="0" smtClean="0">
                    <a:ea typeface="Arial Unicode MS" pitchFamily="34" charset="-120"/>
                  </a:rPr>
                  <a:t>By assuming </a:t>
                </a:r>
                <a:r>
                  <a:rPr lang="en-US" altLang="zh-TW" sz="2800" dirty="0">
                    <a:ea typeface="Arial Unicode MS" pitchFamily="34" charset="-120"/>
                  </a:rPr>
                  <a:t>interchangeable servers, we have</a:t>
                </a:r>
              </a:p>
              <a:p>
                <a:pPr marL="82550" indent="0" algn="ctr">
                  <a:lnSpc>
                    <a:spcPts val="3600"/>
                  </a:lnSpc>
                  <a:buNone/>
                </a:pPr>
                <a:r>
                  <a:rPr lang="en-US" altLang="zh-TW" sz="2800" i="1" dirty="0">
                    <a:solidFill>
                      <a:srgbClr val="C00000"/>
                    </a:solidFill>
                    <a:latin typeface="Gill Sans MT" panose="020B0502020104020203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l-GR" altLang="zh-TW" sz="2800" dirty="0">
                    <a:solidFill>
                      <a:srgbClr val="C0000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zh-TW" sz="2800" i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μ</m:t>
                    </m:r>
                    <m:r>
                      <m:rPr>
                        <m:nor/>
                      </m:rPr>
                      <a:rPr lang="en-US" altLang="zh-TW" sz="2800" i="1" baseline="-14000" dirty="0">
                        <a:solidFill>
                          <a:srgbClr val="C00000"/>
                        </a:solidFill>
                        <a:latin typeface="Gill Sans MT" panose="020B0502020104020203" pitchFamily="34" charset="0"/>
                      </a:rPr>
                      <m:t>1</m:t>
                    </m:r>
                    <m:r>
                      <a:rPr lang="en-US" altLang="zh-TW" sz="2800" i="1" baseline="-140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zh-TW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dPr>
                      <m:e>
                        <m:r>
                          <a:rPr lang="en-US" altLang="zh-TW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1−</m:t>
                        </m:r>
                        <m:r>
                          <m:rPr>
                            <m:nor/>
                          </m:rPr>
                          <a:rPr lang="el-GR" altLang="zh-TW" sz="2800" i="1" dirty="0">
                            <a:solidFill>
                              <a:srgbClr val="C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ρ</m:t>
                        </m:r>
                        <m:r>
                          <m:rPr>
                            <m:nor/>
                          </m:rPr>
                          <a:rPr lang="en-US" altLang="zh-TW" sz="2800" i="1" baseline="-14000" dirty="0">
                            <a:solidFill>
                              <a:srgbClr val="C00000"/>
                            </a:solidFill>
                            <a:latin typeface="Gill Sans MT" panose="020B0502020104020203" pitchFamily="34" charset="0"/>
                          </a:rPr>
                          <m:t>2</m:t>
                        </m:r>
                      </m:e>
                    </m:d>
                    <m:r>
                      <a:rPr lang="en-US" altLang="zh-TW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+</m:t>
                    </m:r>
                    <m:r>
                      <m:rPr>
                        <m:nor/>
                      </m:rPr>
                      <a:rPr lang="el-GR" altLang="zh-TW" sz="2800" i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μ</m:t>
                    </m:r>
                    <m:r>
                      <m:rPr>
                        <m:nor/>
                      </m:rPr>
                      <a:rPr lang="en-US" altLang="zh-TW" sz="2800" i="1" baseline="-14000" dirty="0">
                        <a:solidFill>
                          <a:srgbClr val="C00000"/>
                        </a:solidFill>
                        <a:latin typeface="Gill Sans MT" panose="020B0502020104020203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el-GR" altLang="zh-TW" sz="2800" i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ρ</m:t>
                    </m:r>
                    <m:r>
                      <m:rPr>
                        <m:nor/>
                      </m:rPr>
                      <a:rPr lang="en-US" altLang="zh-TW" sz="2800" i="1" baseline="-14000" dirty="0">
                        <a:solidFill>
                          <a:srgbClr val="C00000"/>
                        </a:solidFill>
                        <a:latin typeface="Gill Sans MT" panose="020B0502020104020203" pitchFamily="34" charset="0"/>
                      </a:rPr>
                      <m:t>2</m:t>
                    </m:r>
                    <m:r>
                      <a:rPr lang="en-US" altLang="zh-TW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&gt;</m:t>
                    </m:r>
                    <m:r>
                      <a:rPr lang="el-GR" altLang="zh-TW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𝛬</m:t>
                    </m:r>
                    <m:r>
                      <a:rPr lang="en-US" altLang="zh-TW" sz="2800" i="1" baseline="-1400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1</m:t>
                    </m:r>
                  </m:oMath>
                </a14:m>
                <a:endParaRPr lang="en-US" altLang="zh-TW" sz="2800" dirty="0" smtClean="0">
                  <a:ea typeface="Arial Unicode MS" pitchFamily="34" charset="-120"/>
                  <a:cs typeface="Arial Unicode MS" pitchFamily="34" charset="-120"/>
                </a:endParaRPr>
              </a:p>
              <a:p>
                <a:pPr>
                  <a:lnSpc>
                    <a:spcPts val="3600"/>
                  </a:lnSpc>
                </a:pPr>
                <a:r>
                  <a:rPr lang="en-US" altLang="zh-TW" sz="2800" dirty="0" smtClean="0">
                    <a:cs typeface="Arial" panose="020B0604020202020204" pitchFamily="34" charset="0"/>
                  </a:rPr>
                  <a:t>We show it is also sufficient</a:t>
                </a:r>
                <a:endParaRPr lang="en-US" altLang="zh-TW" sz="2800" dirty="0">
                  <a:ea typeface="Arial Unicode MS" pitchFamily="34" charset="-120"/>
                  <a:cs typeface="Arial Unicode MS" pitchFamily="34" charset="-120"/>
                </a:endParaRPr>
              </a:p>
            </p:txBody>
          </p:sp>
        </mc:Choice>
        <mc:Fallback xmlns="">
          <p:sp>
            <p:nvSpPr>
              <p:cNvPr id="3" name="文字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1043608" y="1052736"/>
                <a:ext cx="7704856" cy="5328592"/>
              </a:xfrm>
              <a:blipFill>
                <a:blip r:embed="rId2"/>
                <a:stretch>
                  <a:fillRect t="-1373" r="-292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938676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16013" y="404813"/>
            <a:ext cx="7781925" cy="79193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TW" sz="4000" dirty="0" smtClean="0">
                <a:solidFill>
                  <a:srgbClr val="002060"/>
                </a:solidFill>
                <a:latin typeface="Gill Sans MT" panose="020B0502020104020203" pitchFamily="34" charset="0"/>
                <a:ea typeface="Arial Unicode MS" pitchFamily="34" charset="-120"/>
                <a:cs typeface="Arial" pitchFamily="34" charset="0"/>
              </a:rPr>
              <a:t>Sufficient Condition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1" name="Rectangle 3"/>
              <p:cNvSpPr>
                <a:spLocks noGrp="1" noRot="1" noChangeArrowheads="1"/>
              </p:cNvSpPr>
              <p:nvPr>
                <p:ph type="body" sz="half" idx="1"/>
              </p:nvPr>
            </p:nvSpPr>
            <p:spPr>
              <a:xfrm>
                <a:off x="1116013" y="1052736"/>
                <a:ext cx="7488435" cy="5255989"/>
              </a:xfrm>
            </p:spPr>
            <p:txBody>
              <a:bodyPr/>
              <a:lstStyle/>
              <a:p>
                <a:pPr algn="ctr" eaLnBrk="1" hangingPunct="1">
                  <a:lnSpc>
                    <a:spcPct val="80000"/>
                  </a:lnSpc>
                </a:pPr>
                <a:endParaRPr lang="en-US" altLang="zh-TW" sz="300" dirty="0" smtClean="0"/>
              </a:p>
              <a:p>
                <a:pPr eaLnBrk="1" hangingPunct="1">
                  <a:lnSpc>
                    <a:spcPts val="3600"/>
                  </a:lnSpc>
                </a:pPr>
                <a:r>
                  <a:rPr lang="en-US" altLang="zh-TW" sz="2800" dirty="0" smtClean="0">
                    <a:cs typeface="Arial" panose="020B0604020202020204" pitchFamily="34" charset="0"/>
                  </a:rPr>
                  <a:t>Show </a:t>
                </a:r>
                <a:r>
                  <a:rPr lang="en-US" altLang="zh-TW" sz="2800" i="1" dirty="0" smtClean="0">
                    <a:solidFill>
                      <a:srgbClr val="C00000"/>
                    </a:solidFill>
                    <a:latin typeface="Gill Sans MT" panose="020B0502020104020203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l-GR" altLang="zh-TW" sz="2800" dirty="0" smtClean="0">
                    <a:solidFill>
                      <a:srgbClr val="C0000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zh-TW" sz="2800" i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μ</m:t>
                    </m:r>
                    <m:r>
                      <m:rPr>
                        <m:nor/>
                      </m:rPr>
                      <a:rPr lang="en-US" altLang="zh-TW" sz="2800" i="1" baseline="-14000" dirty="0">
                        <a:solidFill>
                          <a:srgbClr val="C00000"/>
                        </a:solidFill>
                        <a:latin typeface="Gill Sans MT" panose="020B0502020104020203" pitchFamily="34" charset="0"/>
                      </a:rPr>
                      <m:t>1</m:t>
                    </m:r>
                    <m:r>
                      <a:rPr lang="en-US" altLang="zh-TW" sz="2800" i="1" baseline="-140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zh-TW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dPr>
                      <m:e>
                        <m:r>
                          <a:rPr lang="en-US" altLang="zh-TW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1−</m:t>
                        </m:r>
                        <m:r>
                          <m:rPr>
                            <m:nor/>
                          </m:rPr>
                          <a:rPr lang="el-GR" altLang="zh-TW" sz="2800" i="1" dirty="0">
                            <a:solidFill>
                              <a:srgbClr val="C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ρ</m:t>
                        </m:r>
                        <m:r>
                          <m:rPr>
                            <m:nor/>
                          </m:rPr>
                          <a:rPr lang="en-US" altLang="zh-TW" sz="2800" i="1" baseline="-14000" dirty="0">
                            <a:solidFill>
                              <a:srgbClr val="C00000"/>
                            </a:solidFill>
                            <a:latin typeface="Gill Sans MT" panose="020B0502020104020203" pitchFamily="34" charset="0"/>
                          </a:rPr>
                          <m:t>2</m:t>
                        </m:r>
                      </m:e>
                    </m:d>
                    <m:r>
                      <a:rPr lang="en-US" altLang="zh-TW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+</m:t>
                    </m:r>
                    <m:r>
                      <m:rPr>
                        <m:nor/>
                      </m:rPr>
                      <a:rPr lang="el-GR" altLang="zh-TW" sz="2800" i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μ</m:t>
                    </m:r>
                    <m:r>
                      <m:rPr>
                        <m:nor/>
                      </m:rPr>
                      <a:rPr lang="en-US" altLang="zh-TW" sz="2800" i="1" baseline="-14000" dirty="0">
                        <a:solidFill>
                          <a:srgbClr val="C00000"/>
                        </a:solidFill>
                        <a:latin typeface="Gill Sans MT" panose="020B0502020104020203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el-GR" altLang="zh-TW" sz="2800" i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ρ</m:t>
                    </m:r>
                    <m:r>
                      <m:rPr>
                        <m:nor/>
                      </m:rPr>
                      <a:rPr lang="en-US" altLang="zh-TW" sz="2800" i="1" baseline="-14000" dirty="0">
                        <a:solidFill>
                          <a:srgbClr val="C00000"/>
                        </a:solidFill>
                        <a:latin typeface="Gill Sans MT" panose="020B0502020104020203" pitchFamily="34" charset="0"/>
                      </a:rPr>
                      <m:t>2</m:t>
                    </m:r>
                    <m:r>
                      <a:rPr lang="en-US" altLang="zh-TW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&gt;</m:t>
                    </m:r>
                    <m:r>
                      <a:rPr lang="el-GR" altLang="zh-TW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𝛬</m:t>
                    </m:r>
                    <m:r>
                      <a:rPr lang="en-US" altLang="zh-TW" sz="2800" i="1" baseline="-1400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1</m:t>
                    </m:r>
                    <m:r>
                      <a:rPr lang="en-US" altLang="zh-TW" sz="2800" b="0" i="1" baseline="-1400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2800" b="0" i="0" smtClean="0">
                        <a:latin typeface="Cambria Math" panose="02040503050406030204" pitchFamily="18" charset="0"/>
                        <a:ea typeface="Arial Unicode MS" pitchFamily="34" charset="-120"/>
                      </a:rPr>
                      <m:t>imply</m:t>
                    </m:r>
                    <m:r>
                      <a:rPr lang="en-US" altLang="zh-TW" sz="2800" b="0" i="0" smtClean="0">
                        <a:latin typeface="Cambria Math" panose="02040503050406030204" pitchFamily="18" charset="0"/>
                        <a:ea typeface="Arial Unicode MS" pitchFamily="34" charset="-12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2800" b="0" i="0" smtClean="0">
                        <a:latin typeface="Cambria Math" panose="02040503050406030204" pitchFamily="18" charset="0"/>
                        <a:ea typeface="Arial Unicode MS" pitchFamily="34" charset="-120"/>
                      </a:rPr>
                      <m:t>stability</m:t>
                    </m:r>
                  </m:oMath>
                </a14:m>
                <a:endParaRPr lang="en-US" altLang="zh-TW" sz="2800" dirty="0" smtClean="0">
                  <a:cs typeface="Arial" panose="020B0604020202020204" pitchFamily="34" charset="0"/>
                </a:endParaRPr>
              </a:p>
              <a:p>
                <a:r>
                  <a:rPr lang="en-US" altLang="zh-TW" sz="2800" dirty="0"/>
                  <a:t>If the model is unstable, fraction of time station </a:t>
                </a:r>
                <a:r>
                  <a:rPr lang="en-US" altLang="zh-TW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altLang="zh-TW" sz="2800" dirty="0"/>
                  <a:t> is busy is </a:t>
                </a:r>
                <a:r>
                  <a:rPr lang="en-US" altLang="zh-TW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altLang="zh-TW" sz="2800" dirty="0"/>
                  <a:t>, and fraction of time station 2 is idle is at least </a:t>
                </a:r>
                <a:r>
                  <a:rPr lang="en-US" altLang="zh-TW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altLang="zh-TW" sz="2800" dirty="0"/>
                  <a:t> – </a:t>
                </a:r>
                <a:r>
                  <a:rPr lang="el-GR" altLang="zh-TW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altLang="zh-TW" sz="2800" i="1" baseline="-14000" dirty="0"/>
                  <a:t>2 </a:t>
                </a:r>
                <a:r>
                  <a:rPr lang="en-US" altLang="zh-TW" sz="2800" dirty="0"/>
                  <a:t>(because some service times, intended for station 2, may never arrive there). </a:t>
                </a:r>
              </a:p>
              <a:p>
                <a:r>
                  <a:rPr lang="en-US" altLang="zh-TW" sz="2800" dirty="0"/>
                  <a:t>Hence departure rate from station </a:t>
                </a:r>
                <a:r>
                  <a:rPr lang="en-US" altLang="zh-TW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altLang="zh-TW" sz="2800" dirty="0"/>
                  <a:t> is at least </a:t>
                </a:r>
                <a:r>
                  <a:rPr lang="en-US" altLang="zh-TW" sz="2800" i="1" dirty="0">
                    <a:solidFill>
                      <a:srgbClr val="C00000"/>
                    </a:solidFill>
                    <a:latin typeface="Gill Sans MT" panose="020B0502020104020203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l-GR" altLang="zh-TW" sz="2800" dirty="0">
                    <a:solidFill>
                      <a:srgbClr val="C0000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zh-TW" sz="2800" i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μ</m:t>
                    </m:r>
                    <m:r>
                      <m:rPr>
                        <m:nor/>
                      </m:rPr>
                      <a:rPr lang="en-US" altLang="zh-TW" sz="2800" i="1" baseline="-14000" dirty="0">
                        <a:solidFill>
                          <a:srgbClr val="C00000"/>
                        </a:solidFill>
                        <a:latin typeface="Gill Sans MT" panose="020B0502020104020203" pitchFamily="34" charset="0"/>
                      </a:rPr>
                      <m:t>1</m:t>
                    </m:r>
                    <m:r>
                      <a:rPr lang="en-US" altLang="zh-TW" sz="2800" i="1" baseline="-140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zh-TW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dPr>
                      <m:e>
                        <m:r>
                          <a:rPr lang="en-US" altLang="zh-TW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1−</m:t>
                        </m:r>
                        <m:r>
                          <m:rPr>
                            <m:nor/>
                          </m:rPr>
                          <a:rPr lang="el-GR" altLang="zh-TW" sz="2800" i="1" dirty="0">
                            <a:solidFill>
                              <a:srgbClr val="C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ρ</m:t>
                        </m:r>
                        <m:r>
                          <m:rPr>
                            <m:nor/>
                          </m:rPr>
                          <a:rPr lang="en-US" altLang="zh-TW" sz="2800" i="1" baseline="-14000" dirty="0">
                            <a:solidFill>
                              <a:srgbClr val="C00000"/>
                            </a:solidFill>
                            <a:latin typeface="Gill Sans MT" panose="020B0502020104020203" pitchFamily="34" charset="0"/>
                          </a:rPr>
                          <m:t>2</m:t>
                        </m:r>
                      </m:e>
                    </m:d>
                    <m:r>
                      <a:rPr lang="en-US" altLang="zh-TW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+</m:t>
                    </m:r>
                    <m:r>
                      <m:rPr>
                        <m:nor/>
                      </m:rPr>
                      <a:rPr lang="el-GR" altLang="zh-TW" sz="2800" i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μ</m:t>
                    </m:r>
                    <m:r>
                      <m:rPr>
                        <m:nor/>
                      </m:rPr>
                      <a:rPr lang="en-US" altLang="zh-TW" sz="2800" i="1" baseline="-14000" dirty="0">
                        <a:solidFill>
                          <a:srgbClr val="C00000"/>
                        </a:solidFill>
                        <a:latin typeface="Gill Sans MT" panose="020B0502020104020203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el-GR" altLang="zh-TW" sz="2800" i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ρ</m:t>
                    </m:r>
                    <m:r>
                      <m:rPr>
                        <m:nor/>
                      </m:rPr>
                      <a:rPr lang="en-US" altLang="zh-TW" sz="2800" i="1" baseline="-14000" dirty="0">
                        <a:solidFill>
                          <a:srgbClr val="C00000"/>
                        </a:solidFill>
                        <a:latin typeface="Gill Sans MT" panose="020B0502020104020203" pitchFamily="34" charset="0"/>
                      </a:rPr>
                      <m:t>2</m:t>
                    </m:r>
                  </m:oMath>
                </a14:m>
                <a:r>
                  <a:rPr lang="en-US" altLang="zh-TW" sz="2800" dirty="0"/>
                  <a:t>. But </a:t>
                </a:r>
                <a:r>
                  <a:rPr lang="en-US" altLang="zh-TW" sz="2800" dirty="0" smtClean="0"/>
                  <a:t>it </a:t>
                </a:r>
                <a:r>
                  <a:rPr lang="en-US" altLang="zh-TW" sz="2800" dirty="0"/>
                  <a:t>is impossible </a:t>
                </a:r>
                <a:r>
                  <a:rPr lang="en-US" altLang="zh-TW" sz="2800" dirty="0" smtClean="0"/>
                  <a:t>to exceed </a:t>
                </a:r>
                <a:r>
                  <a:rPr lang="en-US" altLang="zh-TW" sz="2800" dirty="0"/>
                  <a:t>arrival rate at station </a:t>
                </a:r>
                <a:r>
                  <a:rPr lang="en-US" altLang="zh-TW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altLang="zh-TW" sz="2800" dirty="0"/>
                  <a:t>, which is at most </a:t>
                </a:r>
                <a14:m>
                  <m:oMath xmlns:m="http://schemas.openxmlformats.org/officeDocument/2006/math">
                    <m:r>
                      <a:rPr lang="el-GR" altLang="zh-TW" sz="2800" i="1">
                        <a:latin typeface="Cambria Math" panose="02040503050406030204" pitchFamily="18" charset="0"/>
                        <a:ea typeface="Arial Unicode MS" pitchFamily="34" charset="-120"/>
                      </a:rPr>
                      <m:t>𝛬</m:t>
                    </m:r>
                    <m:r>
                      <a:rPr lang="en-US" altLang="zh-TW" sz="2800" i="1" baseline="-14000">
                        <a:latin typeface="Cambria Math" panose="02040503050406030204" pitchFamily="18" charset="0"/>
                        <a:ea typeface="Arial Unicode MS" pitchFamily="34" charset="-120"/>
                      </a:rPr>
                      <m:t>1</m:t>
                    </m:r>
                    <m:r>
                      <a:rPr lang="en-US" altLang="zh-TW" sz="2800">
                        <a:latin typeface="Cambria Math" panose="02040503050406030204" pitchFamily="18" charset="0"/>
                        <a:ea typeface="Arial Unicode MS" pitchFamily="34" charset="-120"/>
                      </a:rPr>
                      <m:t>.</m:t>
                    </m:r>
                    <m:r>
                      <a:rPr lang="en-US" altLang="zh-TW" sz="2800" baseline="-14000">
                        <a:latin typeface="Cambria Math" panose="02040503050406030204" pitchFamily="18" charset="0"/>
                        <a:ea typeface="Arial Unicode MS" pitchFamily="34" charset="-120"/>
                      </a:rPr>
                      <m:t> </m:t>
                    </m:r>
                  </m:oMath>
                </a14:m>
                <a:r>
                  <a:rPr lang="en-US" altLang="zh-TW" sz="2800" dirty="0"/>
                  <a:t>This proves the sufficiency</a:t>
                </a:r>
              </a:p>
              <a:p>
                <a:pPr eaLnBrk="1" hangingPunct="1">
                  <a:lnSpc>
                    <a:spcPts val="3600"/>
                  </a:lnSpc>
                </a:pPr>
                <a:endParaRPr lang="en-US" altLang="zh-TW" sz="2800" dirty="0">
                  <a:cs typeface="Arial" panose="020B0604020202020204" pitchFamily="34" charset="0"/>
                </a:endParaRPr>
              </a:p>
              <a:p>
                <a:pPr eaLnBrk="1" hangingPunct="1">
                  <a:lnSpc>
                    <a:spcPts val="3200"/>
                  </a:lnSpc>
                </a:pPr>
                <a:endParaRPr lang="en-US" altLang="zh-TW" dirty="0" smtClean="0">
                  <a:ea typeface="Arial Unicode MS" pitchFamily="34" charset="-120"/>
                </a:endParaRPr>
              </a:p>
              <a:p>
                <a:pPr eaLnBrk="1" hangingPunct="1">
                  <a:lnSpc>
                    <a:spcPts val="3200"/>
                  </a:lnSpc>
                </a:pPr>
                <a:endParaRPr lang="en-US" altLang="zh-TW" sz="2800" dirty="0" smtClean="0"/>
              </a:p>
            </p:txBody>
          </p:sp>
        </mc:Choice>
        <mc:Fallback xmlns="">
          <p:sp>
            <p:nvSpPr>
              <p:cNvPr id="2253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1116013" y="1052736"/>
                <a:ext cx="7488435" cy="5255989"/>
              </a:xfrm>
              <a:blipFill>
                <a:blip r:embed="rId2"/>
                <a:stretch>
                  <a:fillRect r="-301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52182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16013" y="404813"/>
            <a:ext cx="7781925" cy="79193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TW" sz="4000" dirty="0" smtClean="0">
                <a:solidFill>
                  <a:srgbClr val="002060"/>
                </a:solidFill>
                <a:latin typeface="Gill Sans MT" panose="020B0502020104020203" pitchFamily="34" charset="0"/>
                <a:ea typeface="Arial Unicode MS" pitchFamily="34" charset="-120"/>
                <a:cs typeface="Arial" pitchFamily="34" charset="0"/>
              </a:rPr>
              <a:t>Stability Condition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1" name="Rectangle 3"/>
              <p:cNvSpPr>
                <a:spLocks noGrp="1" noRot="1" noChangeArrowheads="1"/>
              </p:cNvSpPr>
              <p:nvPr>
                <p:ph type="body" sz="half" idx="1"/>
              </p:nvPr>
            </p:nvSpPr>
            <p:spPr>
              <a:xfrm>
                <a:off x="1116013" y="1052736"/>
                <a:ext cx="7632451" cy="4968552"/>
              </a:xfrm>
            </p:spPr>
            <p:txBody>
              <a:bodyPr/>
              <a:lstStyle/>
              <a:p>
                <a:pPr algn="ctr" eaLnBrk="1" hangingPunct="1">
                  <a:lnSpc>
                    <a:spcPct val="80000"/>
                  </a:lnSpc>
                </a:pPr>
                <a:endParaRPr lang="en-US" altLang="zh-TW" sz="300" dirty="0" smtClean="0"/>
              </a:p>
              <a:p>
                <a:r>
                  <a:rPr lang="en-US" altLang="zh-TW" sz="2800" dirty="0" smtClean="0"/>
                  <a:t>Rearranging </a:t>
                </a:r>
                <a:r>
                  <a:rPr lang="en-US" altLang="zh-TW" sz="2800" i="1" dirty="0">
                    <a:latin typeface="Gill Sans MT" panose="020B0502020104020203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l-GR" altLang="zh-TW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zh-TW" sz="2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μ</m:t>
                    </m:r>
                    <m:r>
                      <m:rPr>
                        <m:nor/>
                      </m:rPr>
                      <a:rPr lang="en-US" altLang="zh-TW" sz="2800" i="1" baseline="-14000" dirty="0">
                        <a:latin typeface="Gill Sans MT" panose="020B0502020104020203" pitchFamily="34" charset="0"/>
                      </a:rPr>
                      <m:t>1</m:t>
                    </m:r>
                    <m:r>
                      <a:rPr lang="en-US" altLang="zh-TW" sz="2800" i="1" baseline="-14000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zh-TW" sz="2800" i="1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d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1−</m:t>
                        </m:r>
                        <m:r>
                          <m:rPr>
                            <m:nor/>
                          </m:rPr>
                          <a:rPr lang="el-GR" altLang="zh-TW" sz="28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ρ</m:t>
                        </m:r>
                        <m:r>
                          <m:rPr>
                            <m:nor/>
                          </m:rPr>
                          <a:rPr lang="en-US" altLang="zh-TW" sz="2800" i="1" baseline="-14000" dirty="0">
                            <a:latin typeface="Gill Sans MT" panose="020B0502020104020203" pitchFamily="34" charset="0"/>
                          </a:rPr>
                          <m:t>2</m:t>
                        </m:r>
                      </m:e>
                    </m:d>
                    <m:r>
                      <a:rPr lang="en-US" altLang="zh-TW" sz="2800" i="1">
                        <a:latin typeface="Cambria Math" panose="02040503050406030204" pitchFamily="18" charset="0"/>
                        <a:ea typeface="Arial Unicode MS" pitchFamily="34" charset="-120"/>
                      </a:rPr>
                      <m:t>+</m:t>
                    </m:r>
                    <m:r>
                      <m:rPr>
                        <m:nor/>
                      </m:rPr>
                      <a:rPr lang="el-GR" altLang="zh-TW" sz="2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μ</m:t>
                    </m:r>
                    <m:r>
                      <m:rPr>
                        <m:nor/>
                      </m:rPr>
                      <a:rPr lang="en-US" altLang="zh-TW" sz="2800" i="1" baseline="-14000" dirty="0">
                        <a:latin typeface="Gill Sans MT" panose="020B0502020104020203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el-GR" altLang="zh-TW" sz="2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ρ</m:t>
                    </m:r>
                    <m:r>
                      <m:rPr>
                        <m:nor/>
                      </m:rPr>
                      <a:rPr lang="en-US" altLang="zh-TW" sz="2800" i="1" baseline="-14000" dirty="0">
                        <a:latin typeface="Gill Sans MT" panose="020B0502020104020203" pitchFamily="34" charset="0"/>
                      </a:rPr>
                      <m:t>2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Arial Unicode MS" pitchFamily="34" charset="-120"/>
                      </a:rPr>
                      <m:t>&gt;</m:t>
                    </m:r>
                    <m:r>
                      <a:rPr lang="el-GR" altLang="zh-TW" sz="2800" i="1">
                        <a:latin typeface="Cambria Math" panose="02040503050406030204" pitchFamily="18" charset="0"/>
                        <a:ea typeface="Arial Unicode MS" pitchFamily="34" charset="-120"/>
                      </a:rPr>
                      <m:t>𝛬</m:t>
                    </m:r>
                    <m:r>
                      <a:rPr lang="en-US" altLang="zh-TW" sz="2800" i="1" baseline="-14000">
                        <a:latin typeface="Cambria Math" panose="02040503050406030204" pitchFamily="18" charset="0"/>
                        <a:ea typeface="Arial Unicode MS" pitchFamily="34" charset="-120"/>
                      </a:rPr>
                      <m:t>1</m:t>
                    </m:r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yields</a:t>
                </a:r>
              </a:p>
              <a:p>
                <a:pPr marL="82550" indent="0" algn="ctr">
                  <a:buNone/>
                </a:pPr>
                <a:r>
                  <a:rPr lang="el-GR" altLang="zh-TW" sz="28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altLang="zh-TW" sz="2800" i="1" baseline="-14000" dirty="0" smtClean="0">
                    <a:solidFill>
                      <a:srgbClr val="C00000"/>
                    </a:solidFill>
                  </a:rPr>
                  <a:t>1 </a:t>
                </a:r>
                <a:r>
                  <a:rPr lang="en-US" altLang="zh-TW" sz="2800" dirty="0" smtClean="0">
                    <a:solidFill>
                      <a:srgbClr val="C00000"/>
                    </a:solidFill>
                  </a:rPr>
                  <a:t>+ </a:t>
                </a:r>
                <a:r>
                  <a:rPr lang="el-GR" altLang="zh-TW" sz="28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altLang="zh-TW" sz="2800" i="1" baseline="-14000" dirty="0" smtClean="0">
                    <a:solidFill>
                      <a:srgbClr val="C00000"/>
                    </a:solidFill>
                  </a:rPr>
                  <a:t>2 </a:t>
                </a:r>
                <a:r>
                  <a:rPr lang="en-US" altLang="zh-TW" sz="2800" dirty="0" smtClean="0">
                    <a:solidFill>
                      <a:srgbClr val="C00000"/>
                    </a:solidFill>
                  </a:rPr>
                  <a:t>&lt; 2</a:t>
                </a:r>
              </a:p>
              <a:p>
                <a:r>
                  <a:rPr lang="en-US" altLang="zh-TW" sz="2800" dirty="0" smtClean="0"/>
                  <a:t>By generalizing to any </a:t>
                </a:r>
                <a:r>
                  <a:rPr lang="en-US" altLang="zh-TW" sz="2800" i="1" dirty="0" smtClean="0"/>
                  <a:t>k</a:t>
                </a:r>
                <a:r>
                  <a:rPr lang="en-US" altLang="zh-TW" sz="2800" dirty="0" smtClean="0"/>
                  <a:t>, we have </a:t>
                </a:r>
              </a:p>
              <a:p>
                <a:pPr marL="82550" indent="0">
                  <a:buNone/>
                </a:pPr>
                <a:r>
                  <a:rPr lang="en-US" altLang="zh-TW" sz="2800" dirty="0" smtClean="0">
                    <a:solidFill>
                      <a:srgbClr val="C00000"/>
                    </a:solidFill>
                  </a:rPr>
                  <a:t>   Theorem</a:t>
                </a:r>
                <a:r>
                  <a:rPr lang="en-US" altLang="zh-TW" sz="2800" dirty="0" smtClean="0"/>
                  <a:t>.  A </a:t>
                </a:r>
                <a:r>
                  <a:rPr lang="en-US" altLang="zh-TW" sz="2800" i="1" dirty="0"/>
                  <a:t>k</a:t>
                </a:r>
                <a:r>
                  <a:rPr lang="en-US" altLang="zh-TW" sz="2800" dirty="0"/>
                  <a:t>-station </a:t>
                </a:r>
                <a:r>
                  <a:rPr lang="en-US" altLang="zh-TW" sz="2800" dirty="0" smtClean="0"/>
                  <a:t>network under OWC </a:t>
                </a:r>
              </a:p>
              <a:p>
                <a:pPr marL="82550" indent="0">
                  <a:buNone/>
                </a:pPr>
                <a:r>
                  <a:rPr lang="en-US" altLang="zh-TW" sz="2800" dirty="0"/>
                  <a:t> </a:t>
                </a:r>
                <a:r>
                  <a:rPr lang="en-US" altLang="zh-TW" sz="2800" dirty="0" smtClean="0"/>
                  <a:t>     with preemption</a:t>
                </a:r>
                <a:r>
                  <a:rPr lang="en-US" altLang="zh-TW" sz="2800" dirty="0"/>
                  <a:t>, where some </a:t>
                </a:r>
                <a:r>
                  <a:rPr lang="en-US" altLang="zh-TW" sz="2800" dirty="0" smtClean="0"/>
                  <a:t>stations are </a:t>
                </a:r>
              </a:p>
              <a:p>
                <a:pPr marL="82550" indent="0">
                  <a:buNone/>
                </a:pPr>
                <a:r>
                  <a:rPr lang="en-US" altLang="zh-TW" sz="2800" dirty="0"/>
                  <a:t> </a:t>
                </a:r>
                <a:r>
                  <a:rPr lang="en-US" altLang="zh-TW" sz="2800" dirty="0" smtClean="0"/>
                  <a:t>     unstable and </a:t>
                </a:r>
                <a:r>
                  <a:rPr lang="en-US" altLang="zh-TW" sz="2800" dirty="0"/>
                  <a:t>the rest are stable, is stable if </a:t>
                </a:r>
                <a:r>
                  <a:rPr lang="en-US" altLang="zh-TW" sz="2800" dirty="0" smtClean="0"/>
                  <a:t>and</a:t>
                </a:r>
              </a:p>
              <a:p>
                <a:pPr marL="82550" indent="0">
                  <a:buNone/>
                </a:pPr>
                <a:r>
                  <a:rPr lang="en-US" altLang="zh-TW" sz="2800" dirty="0"/>
                  <a:t> </a:t>
                </a:r>
                <a:r>
                  <a:rPr lang="en-US" altLang="zh-TW" sz="2800" dirty="0" smtClean="0"/>
                  <a:t>     </a:t>
                </a:r>
                <a:r>
                  <a:rPr lang="en-US" altLang="zh-TW" sz="2800" dirty="0"/>
                  <a:t>only </a:t>
                </a:r>
                <a:r>
                  <a:rPr lang="en-US" altLang="zh-TW" sz="2800" dirty="0" smtClean="0"/>
                  <a:t>if</a:t>
                </a:r>
              </a:p>
              <a:p>
                <a:pPr marL="82550" indent="0" algn="ctr">
                  <a:buNone/>
                </a:pPr>
                <a:r>
                  <a:rPr lang="el-GR" altLang="zh-TW" sz="28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altLang="zh-TW" sz="2800" i="1" baseline="-14000" dirty="0" smtClean="0">
                    <a:solidFill>
                      <a:srgbClr val="C00000"/>
                    </a:solidFill>
                    <a:latin typeface="Gill Sans MT" panose="020B0502020104020203" pitchFamily="34" charset="0"/>
                  </a:rPr>
                  <a:t>1</a:t>
                </a:r>
                <a:r>
                  <a:rPr lang="en-US" altLang="zh-TW" sz="2800" i="1" dirty="0" smtClean="0">
                    <a:solidFill>
                      <a:srgbClr val="C00000"/>
                    </a:solidFill>
                    <a:latin typeface="Gill Sans MT" panose="020B0502020104020203" pitchFamily="34" charset="0"/>
                  </a:rPr>
                  <a:t> </a:t>
                </a:r>
                <a:r>
                  <a:rPr lang="en-US" altLang="zh-TW" sz="2800" dirty="0">
                    <a:solidFill>
                      <a:srgbClr val="C00000"/>
                    </a:solidFill>
                    <a:latin typeface="Gill Sans MT" panose="020B0502020104020203" pitchFamily="34" charset="0"/>
                  </a:rPr>
                  <a:t>+ </a:t>
                </a:r>
                <a:r>
                  <a:rPr lang="el-GR" altLang="zh-TW" sz="28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altLang="zh-TW" sz="2800" i="1" baseline="-14000" dirty="0" smtClean="0">
                    <a:solidFill>
                      <a:srgbClr val="C00000"/>
                    </a:solidFill>
                    <a:latin typeface="Gill Sans MT" panose="020B0502020104020203" pitchFamily="34" charset="0"/>
                  </a:rPr>
                  <a:t>2</a:t>
                </a:r>
                <a:r>
                  <a:rPr lang="en-US" altLang="zh-TW" sz="2800" i="1" dirty="0" smtClean="0">
                    <a:solidFill>
                      <a:srgbClr val="C00000"/>
                    </a:solidFill>
                    <a:latin typeface="Gill Sans MT" panose="020B0502020104020203" pitchFamily="34" charset="0"/>
                  </a:rPr>
                  <a:t> + … + </a:t>
                </a:r>
                <a:r>
                  <a:rPr lang="el-GR" altLang="zh-TW" sz="28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altLang="zh-TW" sz="2800" i="1" baseline="-14000" dirty="0" smtClean="0">
                    <a:solidFill>
                      <a:srgbClr val="C00000"/>
                    </a:solidFill>
                    <a:latin typeface="Gill Sans MT" panose="020B0502020104020203" pitchFamily="34" charset="0"/>
                  </a:rPr>
                  <a:t>k</a:t>
                </a:r>
                <a:r>
                  <a:rPr lang="en-US" altLang="zh-TW" sz="2800" i="1" dirty="0" smtClean="0">
                    <a:solidFill>
                      <a:srgbClr val="C00000"/>
                    </a:solidFill>
                    <a:latin typeface="Gill Sans MT" panose="020B0502020104020203" pitchFamily="34" charset="0"/>
                  </a:rPr>
                  <a:t> </a:t>
                </a:r>
                <a:r>
                  <a:rPr lang="en-US" altLang="zh-TW" sz="2800" dirty="0" smtClean="0">
                    <a:solidFill>
                      <a:srgbClr val="C00000"/>
                    </a:solidFill>
                    <a:latin typeface="Gill Sans MT" panose="020B0502020104020203" pitchFamily="34" charset="0"/>
                  </a:rPr>
                  <a:t>&lt; </a:t>
                </a:r>
                <a:r>
                  <a:rPr lang="en-US" altLang="zh-TW" sz="2800" i="1" dirty="0" smtClean="0">
                    <a:solidFill>
                      <a:srgbClr val="C00000"/>
                    </a:solidFill>
                    <a:latin typeface="Gill Sans MT" panose="020B0502020104020203" pitchFamily="34" charset="0"/>
                  </a:rPr>
                  <a:t>k</a:t>
                </a:r>
                <a:endParaRPr lang="en-US" altLang="zh-TW" sz="2800" i="1" dirty="0">
                  <a:solidFill>
                    <a:srgbClr val="C00000"/>
                  </a:solidFill>
                  <a:latin typeface="Gill Sans MT" panose="020B0502020104020203" pitchFamily="34" charset="0"/>
                </a:endParaRPr>
              </a:p>
              <a:p>
                <a:pPr marL="82550" indent="0" algn="ctr">
                  <a:buNone/>
                </a:pPr>
                <a:endParaRPr lang="en-US" altLang="zh-TW" sz="2200" dirty="0" smtClean="0">
                  <a:latin typeface="Arial Unicode MS" pitchFamily="34" charset="-120"/>
                  <a:ea typeface="Arial Unicode MS" pitchFamily="34" charset="-120"/>
                </a:endParaRPr>
              </a:p>
              <a:p>
                <a:pPr eaLnBrk="1" hangingPunct="1">
                  <a:lnSpc>
                    <a:spcPts val="3200"/>
                  </a:lnSpc>
                </a:pPr>
                <a:endParaRPr lang="en-US" altLang="zh-TW" sz="2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eaLnBrk="1" hangingPunct="1">
                  <a:lnSpc>
                    <a:spcPts val="3200"/>
                  </a:lnSpc>
                </a:pPr>
                <a:endParaRPr lang="en-US" altLang="zh-TW" sz="2200" dirty="0" smtClean="0">
                  <a:latin typeface="Arial" panose="020B0604020202020204" pitchFamily="34" charset="0"/>
                  <a:ea typeface="Arial Unicode MS" pitchFamily="34" charset="-120"/>
                </a:endParaRPr>
              </a:p>
              <a:p>
                <a:pPr eaLnBrk="1" hangingPunct="1">
                  <a:lnSpc>
                    <a:spcPts val="3200"/>
                  </a:lnSpc>
                </a:pPr>
                <a:endParaRPr lang="en-US" altLang="zh-TW" sz="2800" dirty="0" smtClean="0"/>
              </a:p>
            </p:txBody>
          </p:sp>
        </mc:Choice>
        <mc:Fallback xmlns="">
          <p:sp>
            <p:nvSpPr>
              <p:cNvPr id="2253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1116013" y="1052736"/>
                <a:ext cx="7632451" cy="4968552"/>
              </a:xfrm>
              <a:blipFill>
                <a:blip r:embed="rId2"/>
                <a:stretch>
                  <a:fillRect r="-39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666600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450" y="188640"/>
            <a:ext cx="7499350" cy="863873"/>
          </a:xfrm>
        </p:spPr>
        <p:txBody>
          <a:bodyPr/>
          <a:lstStyle/>
          <a:p>
            <a:pPr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Gill Sans MT" panose="020B0502020104020203" pitchFamily="34" charset="0"/>
                <a:ea typeface="Arial Unicode MS" pitchFamily="34" charset="-120"/>
                <a:cs typeface="Arial Unicode MS" pitchFamily="34" charset="-120"/>
              </a:rPr>
              <a:t>Concluding Remarks</a:t>
            </a:r>
            <a:endParaRPr lang="zh-TW" altLang="en-US" sz="4000" dirty="0">
              <a:solidFill>
                <a:srgbClr val="002060"/>
              </a:solidFill>
              <a:latin typeface="Gill Sans MT" panose="020B0502020104020203" pitchFamily="34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>
          <a:xfrm>
            <a:off x="1043608" y="980728"/>
            <a:ext cx="7848872" cy="5544616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altLang="zh-TW" sz="2800" dirty="0" smtClean="0"/>
              <a:t>Stability condition is </a:t>
            </a:r>
            <a:r>
              <a:rPr lang="en-US" altLang="zh-TW" sz="2800" dirty="0" smtClean="0">
                <a:solidFill>
                  <a:srgbClr val="C00000"/>
                </a:solidFill>
              </a:rPr>
              <a:t>same</a:t>
            </a:r>
            <a:r>
              <a:rPr lang="en-US" altLang="zh-TW" sz="2800" dirty="0" smtClean="0"/>
              <a:t> under three modes</a:t>
            </a:r>
          </a:p>
          <a:p>
            <a:pPr>
              <a:lnSpc>
                <a:spcPts val="3700"/>
              </a:lnSpc>
            </a:pPr>
            <a:r>
              <a:rPr lang="en-US" altLang="zh-TW" sz="2800" dirty="0" smtClean="0"/>
              <a:t>Reduction in symmetric Jackson network suggests </a:t>
            </a:r>
            <a:r>
              <a:rPr lang="en-US" altLang="zh-TW" sz="2800" dirty="0"/>
              <a:t>large </a:t>
            </a:r>
            <a:r>
              <a:rPr lang="en-US" altLang="zh-TW" sz="2800" dirty="0" smtClean="0"/>
              <a:t>reduction </a:t>
            </a:r>
            <a:r>
              <a:rPr lang="en-US" altLang="zh-TW" sz="2800" dirty="0"/>
              <a:t>in other cases.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If fact, </a:t>
            </a:r>
            <a:r>
              <a:rPr lang="en-US" altLang="zh-TW" sz="2800" dirty="0" smtClean="0"/>
              <a:t>with </a:t>
            </a:r>
            <a:r>
              <a:rPr lang="en-US" altLang="zh-TW" sz="2800" dirty="0"/>
              <a:t>a few heavily loaded </a:t>
            </a:r>
            <a:r>
              <a:rPr lang="en-US" altLang="zh-TW" sz="2800" dirty="0" smtClean="0"/>
              <a:t>stations, CP performs even better</a:t>
            </a:r>
          </a:p>
          <a:p>
            <a:pPr>
              <a:lnSpc>
                <a:spcPts val="3700"/>
              </a:lnSpc>
            </a:pPr>
            <a:r>
              <a:rPr lang="en-US" altLang="zh-TW" sz="2800" dirty="0"/>
              <a:t>While </a:t>
            </a:r>
            <a:r>
              <a:rPr lang="en-US" altLang="zh-TW" sz="2800" dirty="0" smtClean="0"/>
              <a:t>comparison is difficult </a:t>
            </a:r>
            <a:r>
              <a:rPr lang="en-US" altLang="zh-TW" sz="2800" dirty="0"/>
              <a:t>for Kelly </a:t>
            </a:r>
            <a:r>
              <a:rPr lang="en-US" altLang="zh-TW" sz="2800" dirty="0" smtClean="0"/>
              <a:t>network, comparable improvement can be expected </a:t>
            </a:r>
          </a:p>
          <a:p>
            <a:pPr>
              <a:lnSpc>
                <a:spcPts val="3700"/>
              </a:lnSpc>
            </a:pPr>
            <a:r>
              <a:rPr lang="en-US" altLang="zh-TW" sz="2800" dirty="0" smtClean="0"/>
              <a:t>In heavy traffic, we expect performance under SP to approach that under CP</a:t>
            </a:r>
          </a:p>
          <a:p>
            <a:pPr>
              <a:lnSpc>
                <a:spcPts val="3700"/>
              </a:lnSpc>
            </a:pPr>
            <a:r>
              <a:rPr lang="en-US" altLang="zh-TW" sz="2800" dirty="0" smtClean="0"/>
              <a:t>Finally</a:t>
            </a:r>
            <a:r>
              <a:rPr lang="en-US" altLang="zh-TW" sz="2800" dirty="0"/>
              <a:t>, with interchangeable servers, our approach applies </a:t>
            </a:r>
            <a:r>
              <a:rPr lang="en-US" altLang="zh-TW" sz="2800" dirty="0" smtClean="0"/>
              <a:t>to multiple </a:t>
            </a:r>
            <a:r>
              <a:rPr lang="en-US" altLang="zh-TW" sz="2800" dirty="0"/>
              <a:t>servers </a:t>
            </a:r>
            <a:r>
              <a:rPr lang="en-US" altLang="zh-TW" sz="2800" dirty="0" smtClean="0"/>
              <a:t>at each station </a:t>
            </a:r>
            <a:r>
              <a:rPr lang="en-US" altLang="zh-TW" sz="2800" dirty="0"/>
              <a:t>or </a:t>
            </a:r>
            <a:r>
              <a:rPr lang="en-US" altLang="zh-TW" sz="2800" dirty="0" smtClean="0"/>
              <a:t>only </a:t>
            </a:r>
            <a:r>
              <a:rPr lang="en-US" altLang="zh-TW" sz="2800" dirty="0"/>
              <a:t>one server </a:t>
            </a:r>
            <a:r>
              <a:rPr lang="en-US" altLang="zh-TW" sz="2800" dirty="0" smtClean="0"/>
              <a:t>in entire </a:t>
            </a:r>
            <a:r>
              <a:rPr lang="en-US" altLang="zh-TW" sz="2800" dirty="0"/>
              <a:t>network</a:t>
            </a:r>
            <a:r>
              <a:rPr lang="en-US" altLang="zh-TW" dirty="0"/>
              <a:t>.</a:t>
            </a:r>
            <a:endParaRPr lang="en-US" altLang="zh-TW" sz="28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87450" y="476250"/>
            <a:ext cx="7639050" cy="7207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pitchFamily="34" charset="0"/>
              </a:rPr>
              <a:t>Talk Outline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195736" y="1341438"/>
            <a:ext cx="6337077" cy="4895874"/>
          </a:xfrm>
        </p:spPr>
        <p:txBody>
          <a:bodyPr/>
          <a:lstStyle/>
          <a:p>
            <a:pPr eaLnBrk="1" hangingPunct="1">
              <a:lnSpc>
                <a:spcPts val="42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TW" sz="2800" dirty="0" smtClean="0"/>
              <a:t>Model Description</a:t>
            </a:r>
          </a:p>
          <a:p>
            <a:pPr eaLnBrk="1" hangingPunct="1">
              <a:lnSpc>
                <a:spcPts val="42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Kelly</a:t>
            </a:r>
            <a:r>
              <a:rPr lang="en-US" altLang="zh-TW" sz="2800" dirty="0" smtClean="0"/>
              <a:t> Network</a:t>
            </a:r>
            <a:endParaRPr lang="en-US" altLang="zh-TW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42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TW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Three Modes of Cooperation:</a:t>
            </a:r>
          </a:p>
          <a:p>
            <a:pPr marL="871538" lvl="1" indent="-514350" eaLnBrk="1" hangingPunct="1">
              <a:lnSpc>
                <a:spcPts val="4200"/>
              </a:lnSpc>
              <a:buFont typeface="+mj-lt"/>
              <a:buAutoNum type="arabicPeriod"/>
              <a:defRPr/>
            </a:pPr>
            <a:r>
              <a:rPr lang="en-US" altLang="zh-TW" dirty="0" smtClean="0">
                <a:latin typeface="Arial" panose="020B0604020202020204" pitchFamily="34" charset="0"/>
                <a:cs typeface="Arial" panose="020B0604020202020204" pitchFamily="34" charset="0"/>
              </a:rPr>
              <a:t>Capacity Pooled</a:t>
            </a:r>
          </a:p>
          <a:p>
            <a:pPr marL="871538" lvl="1" indent="-514350" eaLnBrk="1" hangingPunct="1">
              <a:lnSpc>
                <a:spcPts val="4200"/>
              </a:lnSpc>
              <a:buFont typeface="+mj-lt"/>
              <a:buAutoNum type="arabicPeriod"/>
              <a:defRPr/>
            </a:pPr>
            <a:r>
              <a:rPr lang="en-US" altLang="zh-TW" dirty="0" smtClean="0">
                <a:latin typeface="Arial" panose="020B0604020202020204" pitchFamily="34" charset="0"/>
                <a:cs typeface="Arial" panose="020B0604020202020204" pitchFamily="34" charset="0"/>
              </a:rPr>
              <a:t>Servers Pooled</a:t>
            </a:r>
          </a:p>
          <a:p>
            <a:pPr marL="871538" lvl="1" indent="-514350" eaLnBrk="1" hangingPunct="1">
              <a:lnSpc>
                <a:spcPts val="4200"/>
              </a:lnSpc>
              <a:buFont typeface="+mj-lt"/>
              <a:buAutoNum type="arabicPeriod"/>
              <a:defRPr/>
            </a:pPr>
            <a:r>
              <a:rPr lang="en-US" altLang="zh-TW" dirty="0" smtClean="0">
                <a:latin typeface="Arial" panose="020B0604020202020204" pitchFamily="34" charset="0"/>
                <a:cs typeface="Arial" panose="020B0604020202020204" pitchFamily="34" charset="0"/>
              </a:rPr>
              <a:t>One-Way</a:t>
            </a:r>
          </a:p>
          <a:p>
            <a:pPr eaLnBrk="1" hangingPunct="1">
              <a:lnSpc>
                <a:spcPts val="42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TW" sz="2800" dirty="0" smtClean="0">
                <a:cs typeface="Arial" panose="020B0604020202020204" pitchFamily="34" charset="0"/>
              </a:rPr>
              <a:t>Concluding Remarks  </a:t>
            </a:r>
          </a:p>
          <a:p>
            <a:pPr eaLnBrk="1" hangingPunct="1">
              <a:lnSpc>
                <a:spcPts val="3363"/>
              </a:lnSpc>
              <a:buFont typeface="Wingdings" panose="05000000000000000000" pitchFamily="2" charset="2"/>
              <a:buChar char="l"/>
              <a:defRPr/>
            </a:pPr>
            <a:endParaRPr lang="en-US" altLang="zh-TW" sz="2800" dirty="0"/>
          </a:p>
          <a:p>
            <a:pPr eaLnBrk="1" hangingPunct="1">
              <a:lnSpc>
                <a:spcPts val="3363"/>
              </a:lnSpc>
              <a:defRPr/>
            </a:pPr>
            <a:endParaRPr lang="en-US" altLang="zh-TW" sz="2800" dirty="0" smtClean="0"/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1000" dirty="0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39939" name="內容版面配置區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810" cy="4800600"/>
          </a:xfrm>
        </p:spPr>
        <p:txBody>
          <a:bodyPr/>
          <a:lstStyle/>
          <a:p>
            <a:pPr marL="87313" indent="-4763" algn="ctr">
              <a:buFont typeface="Wingdings 2" panose="05020102010507070707" pitchFamily="18" charset="2"/>
              <a:buNone/>
            </a:pPr>
            <a:endParaRPr lang="en-US" altLang="zh-TW" dirty="0" smtClean="0"/>
          </a:p>
          <a:p>
            <a:pPr marL="87313" indent="-4763">
              <a:buFont typeface="Wingdings 2" panose="05020102010507070707" pitchFamily="18" charset="2"/>
              <a:buNone/>
            </a:pPr>
            <a:r>
              <a:rPr lang="en-US" altLang="zh-TW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zh-TW" sz="3600" dirty="0" smtClean="0">
                <a:solidFill>
                  <a:srgbClr val="0070C0"/>
                </a:solidFill>
                <a:latin typeface="Lucida Calligraphy" panose="03010101010101010101" pitchFamily="66" charset="0"/>
                <a:cs typeface="Arial" panose="020B0604020202020204" pitchFamily="34" charset="0"/>
              </a:rPr>
              <a:t>Thanks for Your Attention</a:t>
            </a:r>
            <a:endParaRPr lang="zh-TW" altLang="en-US" sz="3600" dirty="0" smtClean="0">
              <a:solidFill>
                <a:srgbClr val="0070C0"/>
              </a:solidFill>
              <a:latin typeface="Lucida Calligraphy" panose="03010101010101010101" pitchFamily="66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78098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Jackson Network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49287" y="1196752"/>
            <a:ext cx="7499350" cy="5195664"/>
          </a:xfrm>
        </p:spPr>
        <p:txBody>
          <a:bodyPr/>
          <a:lstStyle/>
          <a:p>
            <a:pPr marL="8255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0.</a:t>
            </a:r>
            <a:r>
              <a:rPr lang="en-US" altLang="zh-TW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dirty="0" smtClean="0"/>
              <a:t>              0.9</a:t>
            </a:r>
          </a:p>
          <a:p>
            <a:endParaRPr lang="en-US" altLang="zh-TW" dirty="0"/>
          </a:p>
          <a:p>
            <a:pPr marL="82550" indent="0">
              <a:buNone/>
            </a:pPr>
            <a:r>
              <a:rPr lang="zh-TW" altLang="en-US" dirty="0" smtClean="0"/>
              <a:t>                </a:t>
            </a:r>
            <a:r>
              <a:rPr lang="en-US" altLang="zh-TW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dirty="0" smtClean="0"/>
              <a:t>               2                3</a:t>
            </a:r>
          </a:p>
          <a:p>
            <a:pPr marL="82550" indent="0">
              <a:buNone/>
            </a:pPr>
            <a:r>
              <a:rPr lang="en-US" altLang="zh-TW" dirty="0" smtClean="0"/>
              <a:t>                       0.9             0.</a:t>
            </a:r>
            <a:r>
              <a:rPr lang="en-US" altLang="zh-TW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zh-TW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0">
              <a:buNone/>
            </a:pPr>
            <a:r>
              <a:rPr lang="en-US" altLang="zh-TW" smtClean="0"/>
              <a:t>          </a:t>
            </a:r>
            <a:r>
              <a:rPr lang="en-US" altLang="zh-TW" i="1" smtClean="0"/>
              <a:t>E</a:t>
            </a:r>
            <a:r>
              <a:rPr lang="en-US" altLang="zh-TW" smtClean="0"/>
              <a:t>(</a:t>
            </a:r>
            <a:r>
              <a:rPr lang="en-US" altLang="zh-TW" i="1" smtClean="0"/>
              <a:t>S</a:t>
            </a:r>
            <a:r>
              <a:rPr lang="en-US" altLang="zh-TW" baseline="-20000" smtClean="0"/>
              <a:t>1</a:t>
            </a:r>
            <a:r>
              <a:rPr lang="en-US" altLang="zh-TW" smtClean="0"/>
              <a:t>) = </a:t>
            </a:r>
            <a:r>
              <a:rPr lang="en-US" altLang="zh-TW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smtClean="0"/>
              <a:t>    </a:t>
            </a:r>
            <a:r>
              <a:rPr lang="en-US" altLang="zh-TW" i="1" smtClean="0"/>
              <a:t>E</a:t>
            </a:r>
            <a:r>
              <a:rPr lang="en-US" altLang="zh-TW" smtClean="0"/>
              <a:t>(</a:t>
            </a:r>
            <a:r>
              <a:rPr lang="en-US" altLang="zh-TW" i="1" smtClean="0"/>
              <a:t>S</a:t>
            </a:r>
            <a:r>
              <a:rPr lang="en-US" altLang="zh-TW" baseline="-20000" smtClean="0"/>
              <a:t>2</a:t>
            </a:r>
            <a:r>
              <a:rPr lang="en-US" altLang="zh-TW" smtClean="0"/>
              <a:t>) = 3    </a:t>
            </a:r>
            <a:r>
              <a:rPr lang="en-US" altLang="zh-TW" i="1" smtClean="0"/>
              <a:t>E</a:t>
            </a:r>
            <a:r>
              <a:rPr lang="en-US" altLang="zh-TW" smtClean="0"/>
              <a:t>(</a:t>
            </a:r>
            <a:r>
              <a:rPr lang="en-US" altLang="zh-TW" i="1" smtClean="0"/>
              <a:t>S</a:t>
            </a:r>
            <a:r>
              <a:rPr lang="en-US" altLang="zh-TW" baseline="-20000" smtClean="0"/>
              <a:t>3</a:t>
            </a:r>
            <a:r>
              <a:rPr lang="en-US" altLang="zh-TW" smtClean="0"/>
              <a:t>) = 80</a:t>
            </a:r>
            <a:endParaRPr lang="zh-TW" altLang="en-US" dirty="0" smtClean="0"/>
          </a:p>
          <a:p>
            <a:pPr marL="82550" indent="0">
              <a:lnSpc>
                <a:spcPts val="4200"/>
              </a:lnSpc>
              <a:buNone/>
            </a:pPr>
            <a:endParaRPr lang="en-US" altLang="zh-TW" dirty="0" smtClean="0"/>
          </a:p>
          <a:p>
            <a:pPr marL="82550" indent="0">
              <a:lnSpc>
                <a:spcPts val="4200"/>
              </a:lnSpc>
              <a:buNone/>
            </a:pPr>
            <a:r>
              <a:rPr lang="en-US" altLang="zh-TW" dirty="0" smtClean="0"/>
              <a:t>ETRW:    </a:t>
            </a:r>
            <a:r>
              <a:rPr lang="en-US" altLang="zh-TW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dirty="0" smtClean="0"/>
              <a:t>0.9            </a:t>
            </a:r>
            <a:r>
              <a:rPr lang="en-US" altLang="zh-TW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altLang="zh-TW" dirty="0" smtClean="0"/>
              <a:t>              80</a:t>
            </a:r>
          </a:p>
          <a:p>
            <a:pPr marL="82550" indent="0">
              <a:lnSpc>
                <a:spcPts val="4200"/>
              </a:lnSpc>
              <a:buNone/>
            </a:pPr>
            <a:r>
              <a:rPr lang="en-US" altLang="zh-TW" dirty="0" smtClean="0"/>
              <a:t>Order:  SETRW  </a:t>
            </a:r>
            <a:r>
              <a:rPr lang="en-US" altLang="zh-TW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dirty="0" smtClean="0">
                <a:solidFill>
                  <a:srgbClr val="0070C0"/>
                </a:solidFill>
              </a:rPr>
              <a:t>23</a:t>
            </a:r>
            <a:r>
              <a:rPr lang="en-US" altLang="zh-TW" dirty="0" smtClean="0"/>
              <a:t>    Optimal </a:t>
            </a:r>
            <a:r>
              <a:rPr lang="en-US" altLang="zh-TW" dirty="0" smtClean="0">
                <a:solidFill>
                  <a:srgbClr val="C00000"/>
                </a:solidFill>
              </a:rPr>
              <a:t>2</a:t>
            </a:r>
            <a:r>
              <a:rPr lang="en-US" altLang="zh-TW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dirty="0" smtClean="0">
                <a:solidFill>
                  <a:srgbClr val="C00000"/>
                </a:solidFill>
              </a:rPr>
              <a:t>3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6" name="向左箭號 5">
            <a:hlinkClick r:id="rId2" action="ppaction://hlinksldjump"/>
          </p:cNvPr>
          <p:cNvSpPr/>
          <p:nvPr/>
        </p:nvSpPr>
        <p:spPr>
          <a:xfrm>
            <a:off x="8028384" y="5877271"/>
            <a:ext cx="727352" cy="3709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橢圓 3"/>
          <p:cNvSpPr/>
          <p:nvPr/>
        </p:nvSpPr>
        <p:spPr>
          <a:xfrm>
            <a:off x="2686303" y="2091687"/>
            <a:ext cx="1224136" cy="11341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6641913" y="2028792"/>
            <a:ext cx="1119775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4644008" y="2063695"/>
            <a:ext cx="1224136" cy="11301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直線單箭頭接點 9"/>
          <p:cNvCxnSpPr/>
          <p:nvPr/>
        </p:nvCxnSpPr>
        <p:spPr>
          <a:xfrm flipV="1">
            <a:off x="3306890" y="1249532"/>
            <a:ext cx="0" cy="842154"/>
          </a:xfrm>
          <a:prstGeom prst="straightConnector1">
            <a:avLst/>
          </a:prstGeom>
          <a:ln w="38100"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V="1">
            <a:off x="5256076" y="1221540"/>
            <a:ext cx="0" cy="842155"/>
          </a:xfrm>
          <a:prstGeom prst="straightConnector1">
            <a:avLst/>
          </a:prstGeom>
          <a:ln w="38100"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>
            <a:off x="3939041" y="2595877"/>
            <a:ext cx="704967" cy="119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>
            <a:off x="5868144" y="2595877"/>
            <a:ext cx="773769" cy="5388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>
            <a:off x="1814142" y="2595877"/>
            <a:ext cx="872161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>
            <a:off x="7740352" y="2595877"/>
            <a:ext cx="792088" cy="5388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65116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291473"/>
            <a:ext cx="7499350" cy="833271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Our Models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3886" y="1052736"/>
            <a:ext cx="7746826" cy="5328592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altLang="zh-TW" sz="2800" dirty="0" smtClean="0"/>
              <a:t>Assume idle servers at assigned station </a:t>
            </a:r>
            <a:r>
              <a:rPr lang="en-US" altLang="zh-TW" sz="2800" dirty="0"/>
              <a:t>will serve customers at </a:t>
            </a:r>
            <a:r>
              <a:rPr lang="en-US" altLang="zh-TW" sz="2800" dirty="0" smtClean="0">
                <a:solidFill>
                  <a:srgbClr val="0070C0"/>
                </a:solidFill>
              </a:rPr>
              <a:t>other</a:t>
            </a:r>
            <a:r>
              <a:rPr lang="en-US" altLang="zh-TW" sz="2800" dirty="0" smtClean="0"/>
              <a:t> station. We do not combine stations; </a:t>
            </a:r>
            <a:r>
              <a:rPr lang="en-US" altLang="zh-TW" sz="2800" dirty="0"/>
              <a:t>servers move </a:t>
            </a:r>
            <a:r>
              <a:rPr lang="en-US" altLang="zh-TW" sz="2800" dirty="0" smtClean="0"/>
              <a:t>around instead</a:t>
            </a:r>
            <a:endParaRPr lang="en-US" altLang="zh-TW" sz="2800" dirty="0"/>
          </a:p>
          <a:p>
            <a:pPr>
              <a:lnSpc>
                <a:spcPts val="3600"/>
              </a:lnSpc>
            </a:pPr>
            <a:r>
              <a:rPr lang="en-US" altLang="zh-TW" sz="2800" dirty="0" smtClean="0"/>
              <a:t>Servers are </a:t>
            </a:r>
            <a:r>
              <a:rPr lang="en-US" altLang="zh-TW" sz="2800" dirty="0" smtClean="0">
                <a:solidFill>
                  <a:srgbClr val="C00000"/>
                </a:solidFill>
              </a:rPr>
              <a:t>interchangeable</a:t>
            </a:r>
            <a:r>
              <a:rPr lang="en-US" altLang="zh-TW" sz="2800" dirty="0" smtClean="0"/>
              <a:t>; </a:t>
            </a:r>
            <a:r>
              <a:rPr lang="en-US" altLang="zh-TW" sz="2800" dirty="0"/>
              <a:t>the service rate of a server at a station depends </a:t>
            </a:r>
            <a:r>
              <a:rPr lang="en-US" altLang="zh-TW" sz="2800" dirty="0" smtClean="0"/>
              <a:t>on </a:t>
            </a:r>
            <a:r>
              <a:rPr lang="en-US" altLang="zh-TW" sz="2800" dirty="0">
                <a:solidFill>
                  <a:srgbClr val="C00000"/>
                </a:solidFill>
              </a:rPr>
              <a:t>the station</a:t>
            </a:r>
            <a:r>
              <a:rPr lang="en-US" altLang="zh-TW" sz="2800" dirty="0"/>
              <a:t>, not the </a:t>
            </a:r>
            <a:r>
              <a:rPr lang="en-US" altLang="zh-TW" sz="2800" dirty="0" smtClean="0"/>
              <a:t>server</a:t>
            </a:r>
          </a:p>
          <a:p>
            <a:pPr>
              <a:lnSpc>
                <a:spcPts val="3600"/>
              </a:lnSpc>
            </a:pPr>
            <a:r>
              <a:rPr lang="en-US" altLang="zh-TW" sz="2800" dirty="0" smtClean="0"/>
              <a:t>Assume cooperation operates under a </a:t>
            </a:r>
            <a:r>
              <a:rPr lang="en-US" altLang="zh-TW" sz="2800" dirty="0" smtClean="0">
                <a:solidFill>
                  <a:srgbClr val="0070C0"/>
                </a:solidFill>
              </a:rPr>
              <a:t>stationary </a:t>
            </a:r>
            <a:r>
              <a:rPr lang="en-US" altLang="zh-TW" sz="2800" dirty="0">
                <a:solidFill>
                  <a:srgbClr val="0070C0"/>
                </a:solidFill>
              </a:rPr>
              <a:t>assignment </a:t>
            </a:r>
            <a:r>
              <a:rPr lang="en-US" altLang="zh-TW" sz="2800" dirty="0" smtClean="0">
                <a:solidFill>
                  <a:srgbClr val="0070C0"/>
                </a:solidFill>
              </a:rPr>
              <a:t>policy</a:t>
            </a:r>
            <a:r>
              <a:rPr lang="zh-TW" altLang="en-US" sz="2800" dirty="0">
                <a:solidFill>
                  <a:srgbClr val="0070C0"/>
                </a:solidFill>
              </a:rPr>
              <a:t> </a:t>
            </a:r>
            <a:r>
              <a:rPr lang="en-US" altLang="zh-TW" sz="2800" dirty="0" smtClean="0"/>
              <a:t>with </a:t>
            </a:r>
            <a:r>
              <a:rPr lang="en-US" altLang="zh-TW" sz="2800" dirty="0" smtClean="0">
                <a:solidFill>
                  <a:srgbClr val="0070C0"/>
                </a:solidFill>
              </a:rPr>
              <a:t>preemption allowed</a:t>
            </a:r>
          </a:p>
          <a:p>
            <a:pPr>
              <a:lnSpc>
                <a:spcPts val="3600"/>
              </a:lnSpc>
            </a:pPr>
            <a:r>
              <a:rPr lang="en-US" altLang="zh-TW" sz="2800" dirty="0" smtClean="0"/>
              <a:t>We </a:t>
            </a:r>
            <a:r>
              <a:rPr lang="en-US" altLang="zh-TW" sz="2800" dirty="0"/>
              <a:t>obtain </a:t>
            </a:r>
            <a:r>
              <a:rPr lang="en-US" altLang="zh-TW" sz="2800" dirty="0" smtClean="0">
                <a:solidFill>
                  <a:srgbClr val="C00000"/>
                </a:solidFill>
              </a:rPr>
              <a:t>stability </a:t>
            </a:r>
            <a:r>
              <a:rPr lang="en-US" altLang="zh-TW" sz="2800" dirty="0">
                <a:solidFill>
                  <a:srgbClr val="C00000"/>
                </a:solidFill>
              </a:rPr>
              <a:t>conditions </a:t>
            </a:r>
            <a:r>
              <a:rPr lang="en-US" altLang="zh-TW" sz="2800" dirty="0"/>
              <a:t>under cooperation, and investigate the </a:t>
            </a:r>
            <a:r>
              <a:rPr lang="en-US" altLang="zh-TW" sz="2800" dirty="0">
                <a:solidFill>
                  <a:srgbClr val="C00000"/>
                </a:solidFill>
              </a:rPr>
              <a:t>performance improvement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by </a:t>
            </a:r>
            <a:r>
              <a:rPr lang="en-US" altLang="zh-TW" sz="2800" dirty="0"/>
              <a:t>server </a:t>
            </a:r>
            <a:r>
              <a:rPr lang="en-US" altLang="zh-TW" sz="2800" dirty="0" smtClean="0"/>
              <a:t>cooperation </a:t>
            </a:r>
            <a:endParaRPr lang="zh-TW" altLang="en-US" sz="2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464200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602810" cy="792088"/>
          </a:xfrm>
        </p:spPr>
        <p:txBody>
          <a:bodyPr>
            <a:normAutofit/>
          </a:bodyPr>
          <a:lstStyle/>
          <a:p>
            <a:r>
              <a:rPr lang="en-US" altLang="zh-TW" sz="4000" dirty="0">
                <a:latin typeface="Arial" panose="020B0604020202020204" pitchFamily="34" charset="0"/>
                <a:cs typeface="Arial" panose="020B0604020202020204" pitchFamily="34" charset="0"/>
              </a:rPr>
              <a:t>Kelly</a:t>
            </a:r>
            <a:r>
              <a:rPr lang="en-US" altLang="zh-TW" sz="4000" dirty="0" smtClean="0"/>
              <a:t> Networks</a:t>
            </a:r>
            <a:endParaRPr lang="zh-TW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980728"/>
                <a:ext cx="7890842" cy="5476664"/>
              </a:xfrm>
            </p:spPr>
            <p:txBody>
              <a:bodyPr/>
              <a:lstStyle/>
              <a:p>
                <a:pPr>
                  <a:lnSpc>
                    <a:spcPts val="3500"/>
                  </a:lnSpc>
                </a:pPr>
                <a:r>
                  <a:rPr lang="en-US" altLang="zh-TW" sz="2800" dirty="0" smtClean="0"/>
                  <a:t>Open network with </a:t>
                </a:r>
                <a:r>
                  <a:rPr lang="en-US" altLang="zh-TW" sz="2800" i="1" dirty="0" smtClean="0">
                    <a:solidFill>
                      <a:srgbClr val="0070C0"/>
                    </a:solidFill>
                  </a:rPr>
                  <a:t>k</a:t>
                </a:r>
                <a:r>
                  <a:rPr lang="en-US" altLang="zh-TW" sz="2800" dirty="0" smtClean="0"/>
                  <a:t> </a:t>
                </a:r>
                <a:r>
                  <a:rPr lang="en-US" altLang="zh-TW" sz="2800" dirty="0" smtClean="0">
                    <a:solidFill>
                      <a:srgbClr val="C00000"/>
                    </a:solidFill>
                  </a:rPr>
                  <a:t>single-server</a:t>
                </a:r>
                <a:r>
                  <a:rPr lang="en-US" altLang="zh-TW" sz="2800" dirty="0" smtClean="0"/>
                  <a:t> stations</a:t>
                </a:r>
                <a:r>
                  <a:rPr lang="en-US" altLang="zh-TW" dirty="0"/>
                  <a:t> </a:t>
                </a:r>
                <a:r>
                  <a:rPr lang="en-US" altLang="zh-TW" sz="2800" dirty="0"/>
                  <a:t>and </a:t>
                </a:r>
                <a:r>
                  <a:rPr lang="en-US" altLang="zh-TW" sz="2800" i="1" dirty="0" smtClean="0">
                    <a:solidFill>
                      <a:srgbClr val="0070C0"/>
                    </a:solidFill>
                  </a:rPr>
                  <a:t>R</a:t>
                </a:r>
                <a:r>
                  <a:rPr lang="en-US" altLang="zh-TW" sz="2800" dirty="0" smtClean="0"/>
                  <a:t> customer </a:t>
                </a:r>
                <a:r>
                  <a:rPr lang="en-US" altLang="zh-TW" sz="2800" dirty="0" smtClean="0">
                    <a:solidFill>
                      <a:srgbClr val="C00000"/>
                    </a:solidFill>
                  </a:rPr>
                  <a:t>routes</a:t>
                </a:r>
              </a:p>
              <a:p>
                <a:pPr>
                  <a:lnSpc>
                    <a:spcPts val="3500"/>
                  </a:lnSpc>
                </a:pPr>
                <a:r>
                  <a:rPr lang="en-US" altLang="zh-TW" sz="2800" dirty="0" smtClean="0"/>
                  <a:t>Exponential service with rate </a:t>
                </a:r>
                <a:r>
                  <a:rPr lang="el-GR" altLang="zh-TW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en-US" altLang="zh-TW" sz="2800" i="1" baseline="-1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800" dirty="0" smtClean="0"/>
                  <a:t> at station </a:t>
                </a:r>
                <a:r>
                  <a:rPr lang="en-US" altLang="zh-TW" sz="2800" i="1" dirty="0" err="1" smtClean="0"/>
                  <a:t>i</a:t>
                </a:r>
                <a:endParaRPr lang="en-US" altLang="zh-TW" sz="2800" i="1" dirty="0" smtClean="0"/>
              </a:p>
              <a:p>
                <a:pPr>
                  <a:lnSpc>
                    <a:spcPts val="3500"/>
                  </a:lnSpc>
                </a:pPr>
                <a:r>
                  <a:rPr lang="en-US" altLang="zh-TW" sz="2800" dirty="0" smtClean="0"/>
                  <a:t>Customers </a:t>
                </a:r>
                <a:r>
                  <a:rPr lang="en-US" altLang="zh-TW" sz="2800" dirty="0"/>
                  <a:t>on route </a:t>
                </a:r>
                <a:r>
                  <a:rPr lang="en-US" altLang="zh-TW" sz="2800" i="1" dirty="0"/>
                  <a:t>r</a:t>
                </a:r>
                <a:r>
                  <a:rPr lang="en-US" altLang="zh-TW" sz="2800" dirty="0"/>
                  <a:t> </a:t>
                </a:r>
                <a:r>
                  <a:rPr lang="en-US" altLang="zh-TW" sz="2800" dirty="0" smtClean="0"/>
                  <a:t>arrive by Poisson at rate </a:t>
                </a:r>
                <a:r>
                  <a:rPr lang="el-GR" altLang="zh-TW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</a:t>
                </a:r>
                <a:r>
                  <a:rPr lang="en-US" altLang="zh-TW" i="1" baseline="-1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zh-TW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TW" sz="2800" i="1" dirty="0" smtClean="0">
                    <a:cs typeface="Times New Roman" panose="02020603050405020304" pitchFamily="18" charset="0"/>
                  </a:rPr>
                  <a:t>r = </a:t>
                </a:r>
                <a:r>
                  <a:rPr lang="en-US" altLang="zh-TW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altLang="zh-TW" sz="2800" i="1" dirty="0" smtClean="0">
                    <a:cs typeface="Times New Roman" panose="02020603050405020304" pitchFamily="18" charset="0"/>
                  </a:rPr>
                  <a:t>, …, R</a:t>
                </a:r>
                <a:endParaRPr lang="en-US" altLang="zh-TW" sz="2800" i="1" baseline="-14000" dirty="0" smtClean="0">
                  <a:cs typeface="Times New Roman" panose="02020603050405020304" pitchFamily="18" charset="0"/>
                </a:endParaRPr>
              </a:p>
              <a:p>
                <a:pPr>
                  <a:lnSpc>
                    <a:spcPts val="3500"/>
                  </a:lnSpc>
                </a:pPr>
                <a:r>
                  <a:rPr lang="en-US" altLang="zh-TW" sz="2800" dirty="0" smtClean="0"/>
                  <a:t>Let </a:t>
                </a:r>
                <a:r>
                  <a:rPr lang="en-US" altLang="zh-TW" sz="2800" i="1" dirty="0"/>
                  <a:t>#</a:t>
                </a:r>
                <a:r>
                  <a:rPr lang="en-US" altLang="zh-TW" sz="2800" dirty="0"/>
                  <a:t>(</a:t>
                </a:r>
                <a:r>
                  <a:rPr lang="en-US" altLang="zh-TW" sz="2800" i="1" dirty="0"/>
                  <a:t>r</a:t>
                </a:r>
                <a:r>
                  <a:rPr lang="en-US" altLang="zh-TW" sz="2800" dirty="0"/>
                  <a:t>; </a:t>
                </a:r>
                <a:r>
                  <a:rPr lang="en-US" altLang="zh-TW" sz="2800" i="1" dirty="0"/>
                  <a:t>i</a:t>
                </a:r>
                <a:r>
                  <a:rPr lang="en-US" altLang="zh-TW" sz="2800" dirty="0"/>
                  <a:t>) be number of times </a:t>
                </a:r>
                <a:r>
                  <a:rPr lang="en-US" altLang="zh-TW" sz="2800" dirty="0" smtClean="0"/>
                  <a:t>route-</a:t>
                </a:r>
                <a:r>
                  <a:rPr lang="en-US" altLang="zh-TW" sz="2800" i="1" dirty="0" smtClean="0"/>
                  <a:t>r</a:t>
                </a:r>
                <a:r>
                  <a:rPr lang="en-US" altLang="zh-TW" sz="2800" dirty="0" smtClean="0"/>
                  <a:t> </a:t>
                </a:r>
                <a:r>
                  <a:rPr lang="en-US" altLang="zh-TW" sz="2800" dirty="0"/>
                  <a:t>customer </a:t>
                </a:r>
                <a:r>
                  <a:rPr lang="en-US" altLang="zh-TW" sz="2800" dirty="0" smtClean="0"/>
                  <a:t>visit </a:t>
                </a:r>
                <a:r>
                  <a:rPr lang="en-US" altLang="zh-TW" sz="2800" dirty="0"/>
                  <a:t>station </a:t>
                </a:r>
                <a:r>
                  <a:rPr lang="en-US" altLang="zh-TW" sz="2800" i="1" dirty="0"/>
                  <a:t>i</a:t>
                </a:r>
                <a:r>
                  <a:rPr lang="en-US" altLang="zh-TW" sz="2800" dirty="0"/>
                  <a:t>. </a:t>
                </a:r>
                <a:r>
                  <a:rPr lang="en-US" altLang="zh-TW" sz="2800" dirty="0" smtClean="0">
                    <a:solidFill>
                      <a:srgbClr val="C00000"/>
                    </a:solidFill>
                    <a:cs typeface="Times New Roman" panose="02020603050405020304" pitchFamily="18" charset="0"/>
                  </a:rPr>
                  <a:t>Composite</a:t>
                </a:r>
                <a:r>
                  <a:rPr lang="en-US" altLang="zh-TW" sz="2800" dirty="0" smtClean="0">
                    <a:cs typeface="Times New Roman" panose="02020603050405020304" pitchFamily="18" charset="0"/>
                  </a:rPr>
                  <a:t> (external plus internal) arrival rate </a:t>
                </a:r>
                <a:r>
                  <a:rPr lang="el-GR" altLang="zh-TW" sz="2800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Λ</a:t>
                </a:r>
                <a:r>
                  <a:rPr lang="en-US" altLang="zh-TW" sz="2800" i="1" baseline="-1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800" dirty="0" smtClean="0">
                    <a:cs typeface="Times New Roman" panose="02020603050405020304" pitchFamily="18" charset="0"/>
                  </a:rPr>
                  <a:t> at station </a:t>
                </a:r>
                <a:r>
                  <a:rPr lang="en-US" altLang="zh-TW" sz="2800" i="1" dirty="0" smtClean="0">
                    <a:cs typeface="Times New Roman" panose="02020603050405020304" pitchFamily="18" charset="0"/>
                  </a:rPr>
                  <a:t>i</a:t>
                </a:r>
                <a:r>
                  <a:rPr lang="en-US" altLang="zh-TW" sz="2800" dirty="0" smtClean="0">
                    <a:cs typeface="Times New Roman" panose="02020603050405020304" pitchFamily="18" charset="0"/>
                  </a:rPr>
                  <a:t> is </a:t>
                </a:r>
              </a:p>
              <a:p>
                <a:pPr marL="82550" indent="0" algn="ctr">
                  <a:lnSpc>
                    <a:spcPts val="3500"/>
                  </a:lnSpc>
                  <a:buNone/>
                </a:pPr>
                <a:r>
                  <a:rPr lang="el-GR" altLang="zh-TW" sz="2800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Λ</a:t>
                </a:r>
                <a:r>
                  <a:rPr lang="en-US" altLang="zh-TW" sz="2800" i="1" baseline="-1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800" baseline="-1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pt-BR" altLang="zh-TW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altLang="zh-TW" sz="2800" i="1" dirty="0"/>
                          <m:t>#</m:t>
                        </m:r>
                        <m:r>
                          <m:rPr>
                            <m:nor/>
                          </m:rPr>
                          <a:rPr lang="en-US" altLang="zh-TW" sz="2800" dirty="0"/>
                          <m:t>(</m:t>
                        </m:r>
                        <m:r>
                          <m:rPr>
                            <m:nor/>
                          </m:rPr>
                          <a:rPr lang="en-US" altLang="zh-TW" sz="2800" i="1" dirty="0"/>
                          <m:t>r</m:t>
                        </m:r>
                        <m:r>
                          <m:rPr>
                            <m:nor/>
                          </m:rPr>
                          <a:rPr lang="en-US" altLang="zh-TW" sz="2800" dirty="0"/>
                          <m:t>; </m:t>
                        </m:r>
                        <m:r>
                          <m:rPr>
                            <m:nor/>
                          </m:rPr>
                          <a:rPr lang="en-US" altLang="zh-TW" sz="2800" i="1"/>
                          <m:t>i</m:t>
                        </m:r>
                        <m:r>
                          <m:rPr>
                            <m:nor/>
                          </m:rPr>
                          <a:rPr lang="en-US" altLang="zh-TW" sz="2800" dirty="0"/>
                          <m:t>)</m:t>
                        </m:r>
                      </m:e>
                    </m:nary>
                  </m:oMath>
                </a14:m>
                <a:r>
                  <a:rPr lang="en-US" altLang="zh-TW" sz="2800" dirty="0">
                    <a:cs typeface="Times New Roman" panose="02020603050405020304" pitchFamily="18" charset="0"/>
                  </a:rPr>
                  <a:t> </a:t>
                </a:r>
                <a:r>
                  <a:rPr lang="el-GR" altLang="zh-TW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</a:t>
                </a:r>
                <a:r>
                  <a:rPr lang="en-US" altLang="zh-TW" sz="2800" i="1" baseline="-1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</a:p>
              <a:p>
                <a:pPr>
                  <a:lnSpc>
                    <a:spcPts val="3500"/>
                  </a:lnSpc>
                </a:pPr>
                <a:r>
                  <a:rPr lang="en-US" altLang="zh-TW" sz="2800" dirty="0" smtClean="0"/>
                  <a:t>When stable, joint </a:t>
                </a:r>
                <a:r>
                  <a:rPr lang="en-US" altLang="zh-TW" sz="2800" dirty="0"/>
                  <a:t>stationary distribution </a:t>
                </a:r>
                <a:r>
                  <a:rPr lang="en-US" altLang="zh-TW" sz="2800" dirty="0" smtClean="0"/>
                  <a:t>of queue length </a:t>
                </a:r>
                <a:r>
                  <a:rPr lang="en-US" altLang="zh-TW" sz="2800" dirty="0"/>
                  <a:t>at each station has </a:t>
                </a:r>
                <a:r>
                  <a:rPr lang="en-US" altLang="zh-TW" sz="2800" dirty="0" smtClean="0"/>
                  <a:t>simple </a:t>
                </a:r>
                <a:r>
                  <a:rPr lang="en-US" altLang="zh-TW" sz="2800" dirty="0">
                    <a:solidFill>
                      <a:srgbClr val="C00000"/>
                    </a:solidFill>
                  </a:rPr>
                  <a:t>product </a:t>
                </a:r>
                <a:r>
                  <a:rPr lang="en-US" altLang="zh-TW" sz="2800" dirty="0" smtClean="0">
                    <a:solidFill>
                      <a:srgbClr val="C00000"/>
                    </a:solidFill>
                  </a:rPr>
                  <a:t>form</a:t>
                </a:r>
                <a:endParaRPr lang="zh-TW" alt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980728"/>
                <a:ext cx="7890842" cy="5476664"/>
              </a:xfrm>
              <a:blipFill>
                <a:blip r:embed="rId2"/>
                <a:stretch>
                  <a:fillRect t="-1114" r="-2008" b="-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75826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100" y="404664"/>
            <a:ext cx="7499350" cy="792088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Stability Condition</a:t>
            </a:r>
            <a:endParaRPr lang="zh-TW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331640" y="1196752"/>
                <a:ext cx="7416824" cy="5184576"/>
              </a:xfrm>
            </p:spPr>
            <p:txBody>
              <a:bodyPr/>
              <a:lstStyle/>
              <a:p>
                <a:pPr>
                  <a:lnSpc>
                    <a:spcPts val="4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en-US" altLang="zh-TW" sz="2800" dirty="0" smtClean="0"/>
                  <a:t>Kelly defines </a:t>
                </a:r>
                <a:r>
                  <a:rPr lang="el-GR" altLang="zh-TW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altLang="zh-TW" sz="2800" i="1" baseline="-14000" dirty="0" smtClean="0"/>
                  <a:t>i</a:t>
                </a:r>
                <a:r>
                  <a:rPr lang="en-US" altLang="zh-TW" sz="2800" dirty="0" smtClean="0"/>
                  <a:t>(</a:t>
                </a:r>
                <a:r>
                  <a:rPr lang="en-US" altLang="zh-TW" sz="2800" i="1" dirty="0" smtClean="0"/>
                  <a:t>n</a:t>
                </a:r>
                <a:r>
                  <a:rPr lang="en-US" altLang="zh-TW" sz="2800" dirty="0" smtClean="0"/>
                  <a:t>) as </a:t>
                </a:r>
                <a:r>
                  <a:rPr lang="en-US" altLang="zh-TW" sz="2800" dirty="0"/>
                  <a:t>the service rate provided at station </a:t>
                </a:r>
                <a:r>
                  <a:rPr lang="en-US" altLang="zh-TW" sz="2800" i="1" dirty="0" smtClean="0"/>
                  <a:t>i </a:t>
                </a:r>
                <a:r>
                  <a:rPr lang="en-US" altLang="zh-TW" sz="2800" dirty="0" smtClean="0"/>
                  <a:t>when </a:t>
                </a:r>
                <a:r>
                  <a:rPr lang="en-US" altLang="zh-TW" sz="2800" i="1" dirty="0" smtClean="0"/>
                  <a:t>n</a:t>
                </a:r>
                <a:r>
                  <a:rPr lang="en-US" altLang="zh-TW" sz="2800" dirty="0" smtClean="0"/>
                  <a:t> </a:t>
                </a:r>
                <a:r>
                  <a:rPr lang="en-US" altLang="zh-TW" sz="2800" dirty="0"/>
                  <a:t>customers are there, and shows </a:t>
                </a:r>
                <a:r>
                  <a:rPr lang="en-US" altLang="zh-TW" sz="2800" dirty="0" smtClean="0"/>
                  <a:t>the network is </a:t>
                </a:r>
                <a:r>
                  <a:rPr lang="en-US" altLang="zh-TW" sz="2800" dirty="0">
                    <a:solidFill>
                      <a:srgbClr val="C00000"/>
                    </a:solidFill>
                  </a:rPr>
                  <a:t>stable</a:t>
                </a:r>
                <a:r>
                  <a:rPr lang="en-US" altLang="zh-TW" sz="2800" dirty="0"/>
                  <a:t> if and only </a:t>
                </a:r>
                <a:r>
                  <a:rPr lang="en-US" altLang="zh-TW" sz="2800" dirty="0" smtClean="0"/>
                  <a:t>if </a:t>
                </a:r>
                <a:r>
                  <a:rPr lang="en-US" altLang="zh-TW" sz="800" dirty="0" smtClean="0"/>
                  <a:t>                                                                                               </a:t>
                </a:r>
              </a:p>
              <a:p>
                <a:pPr marL="82550" indent="0" algn="ctr">
                  <a:lnSpc>
                    <a:spcPts val="40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pt-BR" altLang="zh-TW" dirty="0" smtClean="0"/>
                  <a:t>  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altLang="zh-TW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altLang="zh-TW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pt-BR" altLang="zh-TW" i="1" smtClean="0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pt-BR" altLang="zh-TW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l-GR" altLang="zh-TW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Λ</m:t>
                            </m:r>
                            <m:r>
                              <m:rPr>
                                <m:nor/>
                              </m:rPr>
                              <a:rPr lang="en-US" altLang="zh-TW" baseline="-14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i</m:t>
                            </m:r>
                            <m:r>
                              <a:rPr lang="en-US" altLang="zh-TW" b="0" i="1" baseline="3000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nary>
                              <m:naryPr>
                                <m:chr m:val="∏"/>
                                <m:ctrlPr>
                                  <a:rPr lang="pt-BR" altLang="zh-TW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pt-BR" i="1">
                                        <a:latin typeface="Cambria Math" panose="02040503050406030204" pitchFamily="18" charset="0"/>
                                      </a:rPr>
                                      <m:t>𝜑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altLang="zh-TW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e>
                            </m:nary>
                          </m:den>
                        </m:f>
                      </m:e>
                    </m:nary>
                  </m:oMath>
                </a14:m>
                <a:r>
                  <a:rPr lang="en-US" altLang="zh-TW" sz="2800" dirty="0" smtClean="0"/>
                  <a:t>                 (1)</a:t>
                </a:r>
              </a:p>
              <a:p>
                <a:pPr marL="82550" indent="0">
                  <a:lnSpc>
                    <a:spcPts val="4000"/>
                  </a:lnSpc>
                  <a:spcAft>
                    <a:spcPts val="600"/>
                  </a:spcAft>
                  <a:buNone/>
                </a:pPr>
                <a:r>
                  <a:rPr lang="en-US" altLang="zh-TW" sz="2800" dirty="0" smtClean="0"/>
                  <a:t>   is </a:t>
                </a:r>
                <a:r>
                  <a:rPr lang="en-US" altLang="zh-TW" sz="2800" dirty="0" smtClean="0">
                    <a:solidFill>
                      <a:srgbClr val="C00000"/>
                    </a:solidFill>
                  </a:rPr>
                  <a:t>finite</a:t>
                </a:r>
                <a:r>
                  <a:rPr lang="en-US" altLang="zh-TW" sz="2800" dirty="0" smtClean="0"/>
                  <a:t> for every </a:t>
                </a:r>
                <a:r>
                  <a:rPr lang="en-US" altLang="zh-TW" sz="2800" i="1" dirty="0" smtClean="0"/>
                  <a:t>i</a:t>
                </a:r>
                <a:r>
                  <a:rPr lang="en-US" altLang="zh-TW" sz="2800" dirty="0" smtClean="0"/>
                  <a:t> = </a:t>
                </a:r>
                <a:r>
                  <a:rPr lang="en-US" altLang="zh-TW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altLang="zh-TW" sz="2800" dirty="0" smtClean="0"/>
                  <a:t>, …, </a:t>
                </a:r>
                <a:r>
                  <a:rPr lang="en-US" altLang="zh-TW" sz="2800" i="1" dirty="0" smtClean="0"/>
                  <a:t>k</a:t>
                </a:r>
                <a:r>
                  <a:rPr lang="en-US" altLang="zh-TW" sz="2800" dirty="0" smtClean="0"/>
                  <a:t>.</a:t>
                </a:r>
              </a:p>
              <a:p>
                <a:pPr>
                  <a:lnSpc>
                    <a:spcPts val="4000"/>
                  </a:lnSpc>
                  <a:spcAft>
                    <a:spcPts val="600"/>
                  </a:spcAft>
                </a:pPr>
                <a:r>
                  <a:rPr lang="en-US" altLang="zh-TW" sz="2800" dirty="0" smtClean="0"/>
                  <a:t>For single-server stations,  </a:t>
                </a:r>
                <a:r>
                  <a:rPr lang="el-GR" altLang="zh-TW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altLang="zh-TW" sz="2800" i="1" baseline="-14000" dirty="0"/>
                  <a:t>i</a:t>
                </a:r>
                <a:r>
                  <a:rPr lang="en-US" altLang="zh-TW" sz="2800" dirty="0"/>
                  <a:t>(</a:t>
                </a:r>
                <a:r>
                  <a:rPr lang="en-US" altLang="zh-TW" sz="2800" i="1" dirty="0"/>
                  <a:t>n</a:t>
                </a:r>
                <a:r>
                  <a:rPr lang="en-US" altLang="zh-TW" sz="2800" dirty="0"/>
                  <a:t>)</a:t>
                </a:r>
                <a:r>
                  <a:rPr lang="en-US" altLang="zh-TW" sz="2800" dirty="0" smtClean="0"/>
                  <a:t> </a:t>
                </a:r>
                <a:r>
                  <a:rPr lang="en-US" altLang="zh-TW" sz="2800" dirty="0"/>
                  <a:t>= </a:t>
                </a:r>
                <a:r>
                  <a:rPr lang="el-GR" altLang="zh-TW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en-US" altLang="zh-TW" sz="2800" i="1" baseline="-1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800" dirty="0" smtClean="0"/>
                  <a:t>. Letting      </a:t>
                </a:r>
                <a:r>
                  <a:rPr lang="el-GR" altLang="zh-TW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altLang="zh-TW" sz="2800" i="1" baseline="-14000" dirty="0" smtClean="0"/>
                  <a:t>i</a:t>
                </a:r>
                <a:r>
                  <a:rPr lang="en-US" altLang="zh-TW" sz="2800" dirty="0" smtClean="0"/>
                  <a:t> </a:t>
                </a:r>
                <a:r>
                  <a:rPr lang="en-US" altLang="zh-TW" sz="2800" dirty="0"/>
                  <a:t>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zh-TW" sz="28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Λ</m:t>
                    </m:r>
                    <m:r>
                      <m:rPr>
                        <m:nor/>
                      </m:rPr>
                      <a:rPr lang="en-US" altLang="zh-TW" sz="2800" baseline="-140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i</m:t>
                    </m:r>
                    <m:r>
                      <a:rPr lang="en-US" altLang="zh-TW" sz="2800" i="1" baseline="-140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800" dirty="0" smtClean="0"/>
                  <a:t>/</a:t>
                </a:r>
                <a:r>
                  <a:rPr lang="el-GR" altLang="zh-TW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en-US" altLang="zh-TW" sz="2800" i="1" baseline="-1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800" dirty="0" smtClean="0"/>
                  <a:t>, condition (1) is </a:t>
                </a:r>
                <a:r>
                  <a:rPr lang="en-US" altLang="zh-TW" sz="2800" dirty="0"/>
                  <a:t>reduced </a:t>
                </a:r>
                <a:r>
                  <a:rPr lang="en-US" altLang="zh-TW" sz="2800" dirty="0" smtClean="0"/>
                  <a:t>to</a:t>
                </a:r>
              </a:p>
              <a:p>
                <a:pPr marL="82550" indent="0" algn="ctr">
                  <a:lnSpc>
                    <a:spcPts val="4000"/>
                  </a:lnSpc>
                  <a:buNone/>
                </a:pPr>
                <a:r>
                  <a:rPr lang="en-US" altLang="zh-TW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l-GR" altLang="zh-TW" sz="2800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altLang="zh-TW" sz="2800" i="1" baseline="-14000" dirty="0" smtClean="0">
                    <a:solidFill>
                      <a:srgbClr val="0070C0"/>
                    </a:solidFill>
                  </a:rPr>
                  <a:t>i </a:t>
                </a:r>
                <a:r>
                  <a:rPr lang="en-US" altLang="zh-TW" sz="2800" dirty="0" smtClean="0">
                    <a:solidFill>
                      <a:srgbClr val="0070C0"/>
                    </a:solidFill>
                  </a:rPr>
                  <a:t>&lt; </a:t>
                </a:r>
                <a:r>
                  <a:rPr lang="en-US" altLang="zh-TW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altLang="zh-TW" sz="2800" dirty="0" smtClean="0">
                    <a:solidFill>
                      <a:srgbClr val="0070C0"/>
                    </a:solidFill>
                  </a:rPr>
                  <a:t>, </a:t>
                </a:r>
                <a:r>
                  <a:rPr lang="en-US" altLang="zh-TW" sz="2800" i="1" dirty="0">
                    <a:solidFill>
                      <a:srgbClr val="0070C0"/>
                    </a:solidFill>
                  </a:rPr>
                  <a:t>i</a:t>
                </a:r>
                <a:r>
                  <a:rPr lang="en-US" altLang="zh-TW" sz="2800" dirty="0">
                    <a:solidFill>
                      <a:srgbClr val="0070C0"/>
                    </a:solidFill>
                  </a:rPr>
                  <a:t> = </a:t>
                </a:r>
                <a:r>
                  <a:rPr lang="en-US" altLang="zh-TW" sz="28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altLang="zh-TW" sz="2800" dirty="0">
                    <a:solidFill>
                      <a:srgbClr val="0070C0"/>
                    </a:solidFill>
                  </a:rPr>
                  <a:t>, …, </a:t>
                </a:r>
                <a:r>
                  <a:rPr lang="en-US" altLang="zh-TW" sz="2800" i="1" dirty="0" smtClean="0">
                    <a:solidFill>
                      <a:srgbClr val="0070C0"/>
                    </a:solidFill>
                  </a:rPr>
                  <a:t>k</a:t>
                </a:r>
                <a:r>
                  <a:rPr lang="en-US" altLang="zh-TW" sz="2800" i="1" dirty="0" smtClean="0"/>
                  <a:t>       </a:t>
                </a:r>
                <a:r>
                  <a:rPr lang="en-US" altLang="zh-TW" sz="2800" dirty="0" smtClean="0"/>
                  <a:t>             (2)</a:t>
                </a:r>
                <a:endParaRPr lang="en-US" altLang="zh-TW" sz="2800" i="1" dirty="0"/>
              </a:p>
              <a:p>
                <a:pPr marL="82550" indent="0" algn="ctr">
                  <a:buNone/>
                </a:pPr>
                <a:endParaRPr lang="en-US" altLang="zh-TW" sz="2800" dirty="0"/>
              </a:p>
              <a:p>
                <a:pPr marL="82550" indent="0" algn="ctr">
                  <a:buNone/>
                </a:pPr>
                <a:endParaRPr lang="zh-TW" altLang="en-US" sz="28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1640" y="1196752"/>
                <a:ext cx="7416824" cy="5184576"/>
              </a:xfrm>
              <a:blipFill>
                <a:blip r:embed="rId2"/>
                <a:stretch>
                  <a:fillRect t="-353" r="-18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668960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>
          <a:xfrm>
            <a:off x="1214438" y="357188"/>
            <a:ext cx="7929562" cy="7858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altLang="zh-TW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0"/>
                <a:cs typeface="Arial" charset="0"/>
              </a:rPr>
              <a:t>Capacity Pooled Cooperation (CP)</a:t>
            </a:r>
            <a:endParaRPr lang="zh-TW" altLang="en-US" sz="40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ial Unicode MS" pitchFamily="34" charset="-120"/>
              <a:cs typeface="Arial" charset="0"/>
            </a:endParaRPr>
          </a:p>
        </p:txBody>
      </p:sp>
      <p:sp>
        <p:nvSpPr>
          <p:cNvPr id="13315" name="內容版面配置區 10"/>
          <p:cNvSpPr>
            <a:spLocks noGrp="1"/>
          </p:cNvSpPr>
          <p:nvPr>
            <p:ph idx="1"/>
          </p:nvPr>
        </p:nvSpPr>
        <p:spPr>
          <a:xfrm>
            <a:off x="1115616" y="1214438"/>
            <a:ext cx="7704856" cy="5033962"/>
          </a:xfrm>
        </p:spPr>
        <p:txBody>
          <a:bodyPr/>
          <a:lstStyle/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2800" dirty="0" smtClean="0"/>
              <a:t>Service capacity is pooled; when there are </a:t>
            </a:r>
            <a:r>
              <a:rPr lang="en-US" altLang="zh-TW" sz="2800" i="1" dirty="0" smtClean="0"/>
              <a:t>c</a:t>
            </a:r>
            <a:r>
              <a:rPr lang="en-US" altLang="zh-TW" sz="2800" dirty="0" smtClean="0"/>
              <a:t> servers working at station </a:t>
            </a:r>
            <a:r>
              <a:rPr lang="en-US" altLang="zh-TW" sz="2800" i="1" dirty="0" smtClean="0"/>
              <a:t>i</a:t>
            </a:r>
            <a:r>
              <a:rPr lang="en-US" altLang="zh-TW" sz="2800" dirty="0" smtClean="0"/>
              <a:t>, their combined service rate is </a:t>
            </a:r>
            <a:r>
              <a:rPr lang="en-US" altLang="zh-TW" sz="2800" i="1" dirty="0" smtClean="0"/>
              <a:t>c</a:t>
            </a:r>
            <a:r>
              <a:rPr lang="el-GR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zh-TW" sz="2800" i="1" baseline="-1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800" dirty="0" smtClean="0"/>
              <a:t>, even when there are </a:t>
            </a:r>
            <a:r>
              <a:rPr lang="en-US" altLang="zh-TW" sz="2800" dirty="0" smtClean="0">
                <a:solidFill>
                  <a:srgbClr val="0070C0"/>
                </a:solidFill>
              </a:rPr>
              <a:t>less than </a:t>
            </a:r>
            <a:r>
              <a:rPr lang="en-US" altLang="zh-TW" sz="2800" i="1" dirty="0" smtClean="0"/>
              <a:t>c</a:t>
            </a:r>
            <a:r>
              <a:rPr lang="en-US" altLang="zh-TW" sz="2800" dirty="0" smtClean="0"/>
              <a:t> customers at that station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2800" dirty="0" smtClean="0"/>
              <a:t>Servers are working only at stations where there is work to do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2800" dirty="0" smtClean="0"/>
              <a:t>Thus, all servers are busy when there is work to do at any station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2800" dirty="0"/>
              <a:t>This gives </a:t>
            </a:r>
            <a:r>
              <a:rPr lang="en-US" altLang="zh-TW" sz="2800" dirty="0">
                <a:solidFill>
                  <a:srgbClr val="C00000"/>
                </a:solidFill>
              </a:rPr>
              <a:t>work </a:t>
            </a:r>
            <a:r>
              <a:rPr lang="en-US" altLang="zh-TW" sz="2800" dirty="0" smtClean="0">
                <a:solidFill>
                  <a:srgbClr val="C00000"/>
                </a:solidFill>
              </a:rPr>
              <a:t>conservation</a:t>
            </a:r>
            <a:r>
              <a:rPr lang="en-US" altLang="zh-TW" sz="2800" dirty="0" smtClean="0"/>
              <a:t>, i.e., work in system is the same under any assignment policies</a:t>
            </a:r>
            <a:endParaRPr lang="en-US" altLang="zh-TW" sz="2800" dirty="0"/>
          </a:p>
          <a:p>
            <a:pPr>
              <a:lnSpc>
                <a:spcPts val="3800"/>
              </a:lnSpc>
              <a:spcBef>
                <a:spcPts val="0"/>
              </a:spcBef>
            </a:pPr>
            <a:endParaRPr lang="en-US" altLang="zh-TW" sz="2800" dirty="0" smtClean="0">
              <a:ea typeface="Arial Unicode MS" pitchFamily="34" charset="-120"/>
            </a:endParaRPr>
          </a:p>
          <a:p>
            <a:endParaRPr lang="zh-TW" alt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640" y="444014"/>
            <a:ext cx="7602810" cy="792088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Work-in-System Process</a:t>
            </a:r>
            <a:endParaRPr lang="zh-TW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331640" y="1268760"/>
                <a:ext cx="7602810" cy="4896544"/>
              </a:xfrm>
            </p:spPr>
            <p:txBody>
              <a:bodyPr/>
              <a:lstStyle/>
              <a:p>
                <a:pPr>
                  <a:lnSpc>
                    <a:spcPts val="3800"/>
                  </a:lnSpc>
                </a:pPr>
                <a:r>
                  <a:rPr lang="en-US" altLang="zh-TW" sz="2800" dirty="0" smtClean="0"/>
                  <a:t>Let </a:t>
                </a:r>
                <a:r>
                  <a:rPr lang="en-US" altLang="zh-TW" sz="2800" i="1" dirty="0"/>
                  <a:t>T</a:t>
                </a:r>
                <a:r>
                  <a:rPr lang="en-US" altLang="zh-TW" sz="2800" i="1" baseline="-14000" dirty="0"/>
                  <a:t>a</a:t>
                </a:r>
                <a:r>
                  <a:rPr lang="en-US" altLang="zh-TW" sz="2800" dirty="0"/>
                  <a:t> be </a:t>
                </a:r>
                <a:r>
                  <a:rPr lang="en-US" altLang="zh-TW" sz="2800" dirty="0" smtClean="0"/>
                  <a:t>the </a:t>
                </a:r>
                <a:r>
                  <a:rPr lang="en-US" altLang="zh-TW" sz="2800" dirty="0" smtClean="0">
                    <a:solidFill>
                      <a:srgbClr val="C00000"/>
                    </a:solidFill>
                  </a:rPr>
                  <a:t>total </a:t>
                </a:r>
                <a:r>
                  <a:rPr lang="en-US" altLang="zh-TW" sz="2800" dirty="0">
                    <a:solidFill>
                      <a:srgbClr val="C00000"/>
                    </a:solidFill>
                  </a:rPr>
                  <a:t>work </a:t>
                </a:r>
                <a:r>
                  <a:rPr lang="en-US" altLang="zh-TW" sz="2800" dirty="0"/>
                  <a:t>to be performed on an </a:t>
                </a:r>
                <a:r>
                  <a:rPr lang="en-US" altLang="zh-TW" sz="2800" dirty="0" smtClean="0"/>
                  <a:t>arriving customer, and </a:t>
                </a:r>
                <a:r>
                  <a:rPr lang="el-GR" altLang="zh-TW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</a:t>
                </a:r>
                <a:r>
                  <a:rPr lang="en-US" altLang="zh-TW" sz="2800" i="1" baseline="-14000" dirty="0" smtClean="0"/>
                  <a:t>T</a:t>
                </a:r>
                <a:r>
                  <a:rPr lang="en-US" altLang="zh-TW" sz="2800" dirty="0" smtClean="0"/>
                  <a:t> = </a:t>
                </a:r>
                <a:r>
                  <a:rPr lang="el-GR" altLang="zh-TW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</a:t>
                </a:r>
                <a:r>
                  <a:rPr lang="en-US" altLang="zh-TW" sz="2800" baseline="-14000" dirty="0" smtClean="0"/>
                  <a:t>1 </a:t>
                </a:r>
                <a:r>
                  <a:rPr lang="en-US" altLang="zh-TW" sz="2800" dirty="0" smtClean="0"/>
                  <a:t>+ … + </a:t>
                </a:r>
                <a:r>
                  <a:rPr lang="el-GR" altLang="zh-TW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</a:t>
                </a:r>
                <a:r>
                  <a:rPr lang="en-US" altLang="zh-TW" sz="2800" baseline="-14000" dirty="0" smtClean="0"/>
                  <a:t>R</a:t>
                </a:r>
                <a:r>
                  <a:rPr lang="en-US" altLang="zh-TW" sz="2800" dirty="0" smtClean="0"/>
                  <a:t>. </a:t>
                </a:r>
              </a:p>
              <a:p>
                <a:pPr marL="82550" indent="0">
                  <a:lnSpc>
                    <a:spcPts val="3800"/>
                  </a:lnSpc>
                  <a:buNone/>
                </a:pPr>
                <a:r>
                  <a:rPr lang="en-US" altLang="zh-TW" sz="2800" dirty="0"/>
                  <a:t> </a:t>
                </a:r>
                <a:r>
                  <a:rPr lang="en-US" altLang="zh-TW" sz="2800" dirty="0" smtClean="0"/>
                  <a:t>  By </a:t>
                </a:r>
                <a:r>
                  <a:rPr lang="en-US" altLang="zh-TW" sz="2800" dirty="0" smtClean="0">
                    <a:solidFill>
                      <a:srgbClr val="0070C0"/>
                    </a:solidFill>
                  </a:rPr>
                  <a:t>Little’s law</a:t>
                </a:r>
                <a:r>
                  <a:rPr lang="en-US" altLang="zh-TW" sz="2800" dirty="0" smtClean="0"/>
                  <a:t>,</a:t>
                </a:r>
              </a:p>
              <a:p>
                <a:pPr marL="82550" indent="0" algn="ctr">
                  <a:lnSpc>
                    <a:spcPts val="3800"/>
                  </a:lnSpc>
                  <a:buNone/>
                </a:pPr>
                <a:r>
                  <a:rPr lang="en-US" altLang="zh-TW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r>
                  <a:rPr lang="el-GR" altLang="zh-TW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</a:t>
                </a:r>
                <a:r>
                  <a:rPr lang="en-US" altLang="zh-TW" sz="2800" i="1" baseline="-14000" dirty="0" smtClean="0"/>
                  <a:t>T</a:t>
                </a:r>
                <a:r>
                  <a:rPr lang="en-US" altLang="zh-TW" sz="2800" dirty="0" smtClean="0"/>
                  <a:t>E(</a:t>
                </a:r>
                <a:r>
                  <a:rPr lang="en-US" altLang="zh-TW" sz="2800" i="1" dirty="0" smtClean="0"/>
                  <a:t>T</a:t>
                </a:r>
                <a:r>
                  <a:rPr lang="en-US" altLang="zh-TW" sz="2800" i="1" baseline="-14000" dirty="0" smtClean="0"/>
                  <a:t>a</a:t>
                </a:r>
                <a:r>
                  <a:rPr lang="en-US" altLang="zh-TW" sz="2800" dirty="0"/>
                  <a:t>)</a:t>
                </a:r>
                <a:r>
                  <a:rPr lang="en-US" altLang="zh-TW" sz="2800" baseline="-14000" dirty="0" smtClean="0"/>
                  <a:t> </a:t>
                </a:r>
                <a:r>
                  <a:rPr lang="en-US" altLang="zh-TW" sz="2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altLang="zh-TW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pt-BR" altLang="zh-TW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  <m:e>
                        <m:r>
                          <m:rPr>
                            <m:nor/>
                          </m:rPr>
                          <a:rPr lang="el-GR" altLang="zh-TW" sz="2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  <m:r>
                          <m:rPr>
                            <m:nor/>
                          </m:rPr>
                          <a:rPr lang="en-US" altLang="zh-TW" sz="2800" baseline="-14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j</m:t>
                        </m:r>
                      </m:e>
                    </m:nary>
                  </m:oMath>
                </a14:m>
                <a:r>
                  <a:rPr lang="en-US" altLang="zh-TW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el-GR" altLang="zh-TW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altLang="zh-TW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en-US" altLang="zh-TW" sz="2800" i="1" baseline="-1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altLang="zh-TW" sz="2800" dirty="0"/>
                  <a:t> </a:t>
                </a:r>
                <a:r>
                  <a:rPr lang="en-US" altLang="zh-TW" sz="2800" dirty="0" smtClean="0"/>
                  <a:t>                (3)  </a:t>
                </a:r>
              </a:p>
              <a:p>
                <a:pPr>
                  <a:lnSpc>
                    <a:spcPts val="3800"/>
                  </a:lnSpc>
                </a:pPr>
                <a:r>
                  <a:rPr lang="en-US" altLang="zh-TW" sz="2800" dirty="0"/>
                  <a:t>Total work-in-system process </a:t>
                </a:r>
                <a:r>
                  <a:rPr lang="en-US" altLang="zh-TW" sz="2800" dirty="0" smtClean="0"/>
                  <a:t>{</a:t>
                </a:r>
                <a:r>
                  <a:rPr lang="en-US" altLang="zh-TW" sz="2800" i="1" dirty="0" smtClean="0"/>
                  <a:t>V</a:t>
                </a:r>
                <a:r>
                  <a:rPr lang="en-US" altLang="zh-TW" sz="2800" dirty="0" smtClean="0"/>
                  <a:t>(</a:t>
                </a:r>
                <a:r>
                  <a:rPr lang="en-US" altLang="zh-TW" sz="2800" i="1" dirty="0" smtClean="0"/>
                  <a:t>t</a:t>
                </a:r>
                <a:r>
                  <a:rPr lang="en-US" altLang="zh-TW" sz="2800" dirty="0" smtClean="0"/>
                  <a:t>)} </a:t>
                </a:r>
                <a:r>
                  <a:rPr lang="en-US" altLang="zh-TW" sz="2800" dirty="0"/>
                  <a:t>has i.i.d. jumps distributed as </a:t>
                </a:r>
                <a:r>
                  <a:rPr lang="en-US" altLang="zh-TW" sz="2800" i="1" dirty="0"/>
                  <a:t>T</a:t>
                </a:r>
                <a:r>
                  <a:rPr lang="en-US" altLang="zh-TW" sz="2800" i="1" baseline="-14000" dirty="0"/>
                  <a:t>a</a:t>
                </a:r>
                <a:r>
                  <a:rPr lang="en-US" altLang="zh-TW" sz="2800" dirty="0"/>
                  <a:t> at arrival times of external arrivals to network (at rate </a:t>
                </a:r>
                <a:r>
                  <a:rPr lang="el-GR" altLang="zh-TW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</a:t>
                </a:r>
                <a:r>
                  <a:rPr lang="en-US" altLang="zh-TW" sz="2800" i="1" baseline="-14000" dirty="0"/>
                  <a:t>T</a:t>
                </a:r>
                <a:r>
                  <a:rPr lang="en-US" altLang="zh-TW" sz="2800" dirty="0" smtClean="0"/>
                  <a:t>)</a:t>
                </a:r>
              </a:p>
              <a:p>
                <a:pPr>
                  <a:lnSpc>
                    <a:spcPts val="3800"/>
                  </a:lnSpc>
                </a:pPr>
                <a:r>
                  <a:rPr lang="en-US" altLang="zh-TW" sz="2800" dirty="0"/>
                  <a:t>Between jumps, </a:t>
                </a:r>
                <a:r>
                  <a:rPr lang="en-US" altLang="zh-TW" sz="2800" dirty="0" smtClean="0"/>
                  <a:t>{</a:t>
                </a:r>
                <a:r>
                  <a:rPr lang="en-US" altLang="zh-TW" sz="2800" i="1" dirty="0" smtClean="0"/>
                  <a:t>V</a:t>
                </a:r>
                <a:r>
                  <a:rPr lang="en-US" altLang="zh-TW" sz="2800" dirty="0" smtClean="0"/>
                  <a:t>(</a:t>
                </a:r>
                <a:r>
                  <a:rPr lang="en-US" altLang="zh-TW" sz="2800" i="1" dirty="0" smtClean="0"/>
                  <a:t>t</a:t>
                </a:r>
                <a:r>
                  <a:rPr lang="en-US" altLang="zh-TW" sz="2800" dirty="0" smtClean="0"/>
                  <a:t>)} </a:t>
                </a:r>
                <a:r>
                  <a:rPr lang="en-US" altLang="zh-TW" sz="2800" dirty="0"/>
                  <a:t>decreases at rate </a:t>
                </a:r>
                <a:r>
                  <a:rPr lang="en-US" altLang="zh-TW" sz="2800" dirty="0">
                    <a:solidFill>
                      <a:srgbClr val="0070C0"/>
                    </a:solidFill>
                  </a:rPr>
                  <a:t>-</a:t>
                </a:r>
                <a:r>
                  <a:rPr lang="en-US" altLang="zh-TW" sz="2800" i="1" dirty="0">
                    <a:solidFill>
                      <a:srgbClr val="0070C0"/>
                    </a:solidFill>
                  </a:rPr>
                  <a:t>k</a:t>
                </a:r>
                <a:r>
                  <a:rPr lang="en-US" altLang="zh-TW" sz="2800" dirty="0"/>
                  <a:t> when positive, because all servers are busy.</a:t>
                </a:r>
              </a:p>
              <a:p>
                <a:endParaRPr lang="zh-TW" altLang="en-US" sz="2800" dirty="0"/>
              </a:p>
              <a:p>
                <a:pPr marL="82550" indent="0" algn="ctr">
                  <a:buNone/>
                </a:pPr>
                <a:endParaRPr lang="en-US" altLang="zh-TW" sz="2800" dirty="0" smtClean="0"/>
              </a:p>
              <a:p>
                <a:endParaRPr lang="zh-TW" altLang="en-US" sz="28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1640" y="1268760"/>
                <a:ext cx="7602810" cy="4896544"/>
              </a:xfrm>
              <a:blipFill>
                <a:blip r:embed="rId2"/>
                <a:stretch>
                  <a:fillRect t="-872" r="-8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142351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Work-in System Process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1640" y="1196752"/>
            <a:ext cx="7602810" cy="5128518"/>
          </a:xfrm>
        </p:spPr>
        <p:txBody>
          <a:bodyPr/>
          <a:lstStyle/>
          <a:p>
            <a:pPr marL="82550" indent="0">
              <a:buNone/>
            </a:pPr>
            <a:r>
              <a:rPr lang="en-US" altLang="zh-TW" dirty="0" smtClean="0"/>
              <a:t>    V(t)</a:t>
            </a:r>
          </a:p>
          <a:p>
            <a:pPr marL="8255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C00000"/>
                </a:solidFill>
              </a:rPr>
              <a:t>V(t)/k</a:t>
            </a:r>
          </a:p>
          <a:p>
            <a:pPr marL="82550" indent="0">
              <a:buNone/>
            </a:pPr>
            <a:endParaRPr lang="en-US" altLang="zh-TW" dirty="0">
              <a:solidFill>
                <a:srgbClr val="C00000"/>
              </a:solidFill>
            </a:endParaRPr>
          </a:p>
          <a:p>
            <a:pPr marL="82550" indent="0">
              <a:buNone/>
            </a:pPr>
            <a:endParaRPr lang="en-US" altLang="zh-TW" dirty="0" smtClean="0">
              <a:solidFill>
                <a:srgbClr val="C00000"/>
              </a:solidFill>
            </a:endParaRPr>
          </a:p>
          <a:p>
            <a:pPr marL="82550" indent="0">
              <a:buNone/>
            </a:pPr>
            <a:endParaRPr lang="en-US" altLang="zh-TW" sz="800" dirty="0">
              <a:solidFill>
                <a:srgbClr val="C00000"/>
              </a:solidFill>
            </a:endParaRPr>
          </a:p>
          <a:p>
            <a:pPr marL="82550" indent="0">
              <a:buNone/>
            </a:pPr>
            <a:endParaRPr lang="en-US" altLang="zh-TW" dirty="0" smtClean="0">
              <a:solidFill>
                <a:srgbClr val="C00000"/>
              </a:solidFill>
            </a:endParaRPr>
          </a:p>
          <a:p>
            <a:pPr marL="82550" indent="0">
              <a:buNone/>
            </a:pPr>
            <a:endParaRPr lang="en-US" altLang="zh-TW" dirty="0">
              <a:solidFill>
                <a:srgbClr val="C00000"/>
              </a:solidFill>
            </a:endParaRPr>
          </a:p>
          <a:p>
            <a:pPr marL="82550" indent="0">
              <a:buNone/>
            </a:pPr>
            <a:r>
              <a:rPr lang="en-US" altLang="zh-TW" dirty="0" smtClean="0">
                <a:solidFill>
                  <a:srgbClr val="C00000"/>
                </a:solidFill>
              </a:rPr>
              <a:t>                                                            </a:t>
            </a:r>
          </a:p>
          <a:p>
            <a:pPr marL="82550" indent="0">
              <a:buNone/>
            </a:pPr>
            <a:r>
              <a:rPr lang="en-US" altLang="zh-TW" dirty="0">
                <a:solidFill>
                  <a:srgbClr val="C00000"/>
                </a:solidFill>
              </a:rPr>
              <a:t> </a:t>
            </a:r>
            <a:r>
              <a:rPr lang="en-US" altLang="zh-TW" dirty="0" smtClean="0">
                <a:solidFill>
                  <a:srgbClr val="C00000"/>
                </a:solidFill>
              </a:rPr>
              <a:t>                                                            </a:t>
            </a:r>
            <a:r>
              <a:rPr lang="en-US" altLang="zh-TW" dirty="0" smtClean="0"/>
              <a:t>t</a:t>
            </a:r>
          </a:p>
          <a:p>
            <a:pPr marL="82550" indent="0">
              <a:buNone/>
            </a:pPr>
            <a:r>
              <a:rPr lang="en-US" altLang="zh-TW" dirty="0" smtClean="0">
                <a:solidFill>
                  <a:srgbClr val="C00000"/>
                </a:solidFill>
              </a:rPr>
              <a:t>                                                             </a:t>
            </a:r>
            <a:endParaRPr lang="zh-TW" altLang="en-US" dirty="0">
              <a:solidFill>
                <a:srgbClr val="C00000"/>
              </a:solidFill>
            </a:endParaRPr>
          </a:p>
        </p:txBody>
      </p:sp>
      <p:cxnSp>
        <p:nvCxnSpPr>
          <p:cNvPr id="7" name="直線單箭頭接點 6"/>
          <p:cNvCxnSpPr/>
          <p:nvPr/>
        </p:nvCxnSpPr>
        <p:spPr>
          <a:xfrm flipV="1">
            <a:off x="1820677" y="5654253"/>
            <a:ext cx="6351723" cy="69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 flipV="1">
            <a:off x="2267744" y="2348880"/>
            <a:ext cx="0" cy="3600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2267744" y="2642456"/>
            <a:ext cx="1512168" cy="20826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V="1">
            <a:off x="3779912" y="3573016"/>
            <a:ext cx="0" cy="11521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3779912" y="3573016"/>
            <a:ext cx="1152128" cy="14401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V="1">
            <a:off x="4932040" y="2642456"/>
            <a:ext cx="0" cy="23762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4932040" y="2642456"/>
            <a:ext cx="1224136" cy="17946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flipV="1">
            <a:off x="6156176" y="3071732"/>
            <a:ext cx="0" cy="13376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6156175" y="3086134"/>
            <a:ext cx="1512168" cy="18722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2267744" y="4576054"/>
            <a:ext cx="1512167" cy="71406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 flipV="1">
            <a:off x="3779911" y="4869160"/>
            <a:ext cx="0" cy="389049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3779911" y="4869160"/>
            <a:ext cx="1152129" cy="50405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 flipV="1">
            <a:off x="4932040" y="4576054"/>
            <a:ext cx="0" cy="79716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>
            <a:off x="4932040" y="4576054"/>
            <a:ext cx="1224135" cy="54513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 flipV="1">
            <a:off x="6156175" y="4725144"/>
            <a:ext cx="0" cy="42697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直線接點 44"/>
          <p:cNvCxnSpPr/>
          <p:nvPr/>
        </p:nvCxnSpPr>
        <p:spPr>
          <a:xfrm>
            <a:off x="6136481" y="4733071"/>
            <a:ext cx="1531862" cy="668949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3779911" y="5567247"/>
            <a:ext cx="0" cy="1880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直線接點 54"/>
          <p:cNvCxnSpPr/>
          <p:nvPr/>
        </p:nvCxnSpPr>
        <p:spPr>
          <a:xfrm>
            <a:off x="4932040" y="5560252"/>
            <a:ext cx="0" cy="1880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直線接點 57"/>
          <p:cNvCxnSpPr/>
          <p:nvPr/>
        </p:nvCxnSpPr>
        <p:spPr>
          <a:xfrm>
            <a:off x="6136481" y="5560252"/>
            <a:ext cx="0" cy="1880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41036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100" y="260648"/>
            <a:ext cx="7499350" cy="864096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Work Conservation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9632" y="1124744"/>
            <a:ext cx="7674818" cy="5123656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en-US" altLang="zh-TW" sz="2800" dirty="0" smtClean="0"/>
              <a:t>Thus, {</a:t>
            </a:r>
            <a:r>
              <a:rPr lang="en-US" altLang="zh-TW" sz="2800" i="1" dirty="0" smtClean="0"/>
              <a:t>V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/>
              <a:t>t</a:t>
            </a:r>
            <a:r>
              <a:rPr lang="en-US" altLang="zh-TW" sz="2800" dirty="0" smtClean="0"/>
              <a:t>)/</a:t>
            </a:r>
            <a:r>
              <a:rPr lang="en-US" altLang="zh-TW" sz="2800" i="1" dirty="0" smtClean="0"/>
              <a:t>k</a:t>
            </a:r>
            <a:r>
              <a:rPr lang="en-US" altLang="zh-TW" sz="2800" dirty="0" smtClean="0"/>
              <a:t>}, with </a:t>
            </a:r>
            <a:r>
              <a:rPr lang="en-US" altLang="zh-TW" sz="2800" dirty="0"/>
              <a:t>i.i.d. </a:t>
            </a:r>
            <a:r>
              <a:rPr lang="en-US" altLang="zh-TW" sz="2800" dirty="0" smtClean="0"/>
              <a:t>jump </a:t>
            </a:r>
            <a:r>
              <a:rPr lang="en-US" altLang="zh-TW" sz="2800" dirty="0"/>
              <a:t>distributed as </a:t>
            </a:r>
            <a:r>
              <a:rPr lang="en-US" altLang="zh-TW" sz="2800" i="1" dirty="0" smtClean="0"/>
              <a:t>T</a:t>
            </a:r>
            <a:r>
              <a:rPr lang="en-US" altLang="zh-TW" sz="2800" i="1" baseline="-14000" dirty="0" smtClean="0"/>
              <a:t>a </a:t>
            </a:r>
            <a:r>
              <a:rPr lang="en-US" altLang="zh-TW" sz="2800" dirty="0" smtClean="0"/>
              <a:t>/</a:t>
            </a:r>
            <a:r>
              <a:rPr lang="en-US" altLang="zh-TW" sz="2800" i="1" dirty="0" smtClean="0"/>
              <a:t>k</a:t>
            </a:r>
            <a:r>
              <a:rPr lang="en-US" altLang="zh-TW" sz="2800" dirty="0"/>
              <a:t>, and decreases at rate </a:t>
            </a:r>
            <a:r>
              <a:rPr lang="en-US" altLang="zh-TW" sz="2800" dirty="0" smtClean="0">
                <a:solidFill>
                  <a:srgbClr val="0070C0"/>
                </a:solidFill>
              </a:rPr>
              <a:t>-</a:t>
            </a:r>
            <a:r>
              <a:rPr lang="en-US" altLang="zh-TW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sz="2800" dirty="0"/>
              <a:t>, is </a:t>
            </a:r>
            <a:r>
              <a:rPr lang="en-US" altLang="zh-TW" sz="2800" dirty="0" smtClean="0">
                <a:solidFill>
                  <a:srgbClr val="C00000"/>
                </a:solidFill>
              </a:rPr>
              <a:t>equivalent</a:t>
            </a:r>
            <a:r>
              <a:rPr lang="en-US" altLang="zh-TW" sz="2800" dirty="0" smtClean="0"/>
              <a:t> to work-in-system </a:t>
            </a:r>
            <a:r>
              <a:rPr lang="en-US" altLang="zh-TW" sz="2800" dirty="0"/>
              <a:t>process for an </a:t>
            </a:r>
            <a:r>
              <a:rPr lang="en-US" altLang="zh-TW" sz="2800" dirty="0" smtClean="0">
                <a:solidFill>
                  <a:srgbClr val="0070C0"/>
                </a:solidFill>
              </a:rPr>
              <a:t>M/G/1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queue with arrival rate </a:t>
            </a:r>
            <a:r>
              <a:rPr lang="el-GR" altLang="zh-TW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altLang="zh-TW" sz="2800" i="1" baseline="-14000" dirty="0">
                <a:solidFill>
                  <a:srgbClr val="C00000"/>
                </a:solidFill>
              </a:rPr>
              <a:t>T</a:t>
            </a:r>
            <a:r>
              <a:rPr lang="en-US" altLang="zh-TW" sz="2800" dirty="0" smtClean="0"/>
              <a:t> and service </a:t>
            </a:r>
            <a:r>
              <a:rPr lang="en-US" altLang="zh-TW" sz="2800" dirty="0"/>
              <a:t>times distributed as </a:t>
            </a:r>
            <a:r>
              <a:rPr lang="en-US" altLang="zh-TW" sz="2800" i="1" dirty="0">
                <a:solidFill>
                  <a:srgbClr val="C00000"/>
                </a:solidFill>
              </a:rPr>
              <a:t>T</a:t>
            </a:r>
            <a:r>
              <a:rPr lang="en-US" altLang="zh-TW" sz="2800" i="1" baseline="-14000" dirty="0">
                <a:solidFill>
                  <a:srgbClr val="C00000"/>
                </a:solidFill>
              </a:rPr>
              <a:t>a </a:t>
            </a:r>
            <a:r>
              <a:rPr lang="en-US" altLang="zh-TW" sz="2800" dirty="0" smtClean="0">
                <a:solidFill>
                  <a:srgbClr val="C00000"/>
                </a:solidFill>
              </a:rPr>
              <a:t>/k</a:t>
            </a:r>
            <a:r>
              <a:rPr lang="en-US" altLang="zh-TW" sz="2800" dirty="0"/>
              <a:t>, where this queue is </a:t>
            </a:r>
            <a:r>
              <a:rPr lang="en-US" altLang="zh-TW" sz="2800" dirty="0" smtClean="0"/>
              <a:t>stable </a:t>
            </a:r>
            <a:r>
              <a:rPr lang="en-US" altLang="zh-TW" sz="2800" dirty="0"/>
              <a:t>if and only </a:t>
            </a:r>
            <a:r>
              <a:rPr lang="en-US" altLang="zh-TW" sz="2800" dirty="0" smtClean="0"/>
              <a:t>if</a:t>
            </a:r>
          </a:p>
          <a:p>
            <a:pPr marL="82550" indent="0" algn="ctr">
              <a:lnSpc>
                <a:spcPts val="3800"/>
              </a:lnSpc>
              <a:buNone/>
            </a:pPr>
            <a:r>
              <a:rPr lang="en-US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l-GR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altLang="zh-TW" sz="2800" i="1" baseline="-14000" dirty="0" smtClean="0"/>
              <a:t>T</a:t>
            </a:r>
            <a:r>
              <a:rPr lang="en-US" altLang="zh-TW" sz="2800" dirty="0" smtClean="0"/>
              <a:t>E(</a:t>
            </a:r>
            <a:r>
              <a:rPr lang="en-US" altLang="zh-TW" sz="2800" i="1" dirty="0"/>
              <a:t>T</a:t>
            </a:r>
            <a:r>
              <a:rPr lang="en-US" altLang="zh-TW" sz="2800" i="1" baseline="-14000" dirty="0"/>
              <a:t>a</a:t>
            </a:r>
            <a:r>
              <a:rPr lang="en-US" altLang="zh-TW" sz="2800" dirty="0" smtClean="0"/>
              <a:t>)/</a:t>
            </a:r>
            <a:r>
              <a:rPr lang="en-US" altLang="zh-TW" sz="2800" i="1" dirty="0" smtClean="0"/>
              <a:t>k</a:t>
            </a:r>
            <a:r>
              <a:rPr lang="en-US" altLang="zh-TW" sz="2800" dirty="0" smtClean="0"/>
              <a:t> &lt; </a:t>
            </a:r>
            <a:r>
              <a:rPr lang="en-US" altLang="zh-TW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sz="2800" dirty="0" smtClean="0"/>
              <a:t>                       (4)</a:t>
            </a:r>
          </a:p>
          <a:p>
            <a:pPr>
              <a:lnSpc>
                <a:spcPts val="4000"/>
              </a:lnSpc>
            </a:pPr>
            <a:r>
              <a:rPr lang="en-US" altLang="zh-TW" sz="2800" dirty="0" smtClean="0"/>
              <a:t>From (3) and (4), we obtain</a:t>
            </a:r>
          </a:p>
          <a:p>
            <a:pPr marL="82550" indent="0" algn="ctr">
              <a:lnSpc>
                <a:spcPts val="4000"/>
              </a:lnSpc>
              <a:buNone/>
            </a:pPr>
            <a:r>
              <a:rPr lang="el-GR" altLang="zh-TW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altLang="zh-TW" sz="2800" i="1" baseline="-14000" dirty="0">
                <a:solidFill>
                  <a:srgbClr val="C00000"/>
                </a:solidFill>
                <a:latin typeface="Gill Sans MT" panose="020B0502020104020203" pitchFamily="34" charset="0"/>
              </a:rPr>
              <a:t>1</a:t>
            </a:r>
            <a:r>
              <a:rPr lang="en-US" altLang="zh-TW" sz="2800" i="1" dirty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n-US" altLang="zh-TW" sz="2800" dirty="0">
                <a:solidFill>
                  <a:srgbClr val="C00000"/>
                </a:solidFill>
                <a:latin typeface="Gill Sans MT" panose="020B0502020104020203" pitchFamily="34" charset="0"/>
              </a:rPr>
              <a:t>+ </a:t>
            </a:r>
            <a:r>
              <a:rPr lang="el-GR" altLang="zh-TW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altLang="zh-TW" sz="2800" i="1" baseline="-14000" dirty="0">
                <a:solidFill>
                  <a:srgbClr val="C00000"/>
                </a:solidFill>
                <a:latin typeface="Gill Sans MT" panose="020B0502020104020203" pitchFamily="34" charset="0"/>
              </a:rPr>
              <a:t>2</a:t>
            </a:r>
            <a:r>
              <a:rPr lang="en-US" altLang="zh-TW" sz="2800" i="1" dirty="0">
                <a:solidFill>
                  <a:srgbClr val="C00000"/>
                </a:solidFill>
                <a:latin typeface="Gill Sans MT" panose="020B0502020104020203" pitchFamily="34" charset="0"/>
              </a:rPr>
              <a:t> + … + </a:t>
            </a:r>
            <a:r>
              <a:rPr lang="el-GR" altLang="zh-TW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altLang="zh-TW" sz="2800" i="1" baseline="-14000" dirty="0">
                <a:solidFill>
                  <a:srgbClr val="C00000"/>
                </a:solidFill>
                <a:latin typeface="Gill Sans MT" panose="020B0502020104020203" pitchFamily="34" charset="0"/>
              </a:rPr>
              <a:t>k</a:t>
            </a:r>
            <a:r>
              <a:rPr lang="en-US" altLang="zh-TW" sz="2800" i="1" dirty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n-US" altLang="zh-TW" sz="2800" dirty="0">
                <a:solidFill>
                  <a:srgbClr val="C00000"/>
                </a:solidFill>
                <a:latin typeface="Gill Sans MT" panose="020B0502020104020203" pitchFamily="34" charset="0"/>
              </a:rPr>
              <a:t>&lt; </a:t>
            </a:r>
            <a:r>
              <a:rPr lang="en-US" altLang="zh-TW" sz="2800" i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k</a:t>
            </a:r>
          </a:p>
          <a:p>
            <a:pPr marL="82550" indent="0">
              <a:lnSpc>
                <a:spcPts val="4000"/>
              </a:lnSpc>
              <a:buNone/>
            </a:pPr>
            <a:r>
              <a:rPr lang="en-US" altLang="zh-TW" sz="2800" i="1" dirty="0">
                <a:latin typeface="Gill Sans MT" panose="020B0502020104020203" pitchFamily="34" charset="0"/>
              </a:rPr>
              <a:t> </a:t>
            </a:r>
            <a:r>
              <a:rPr lang="en-US" altLang="zh-TW" sz="2800" i="1" dirty="0" smtClean="0">
                <a:latin typeface="Gill Sans MT" panose="020B0502020104020203" pitchFamily="34" charset="0"/>
              </a:rPr>
              <a:t>  </a:t>
            </a:r>
            <a:r>
              <a:rPr lang="en-US" altLang="zh-TW" sz="28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Compare it to (2)!</a:t>
            </a:r>
            <a:endParaRPr lang="en-US" altLang="zh-TW" sz="2800" dirty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marL="82550" indent="0" algn="ctr">
              <a:buNone/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1392154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12616</TotalTime>
  <Words>1204</Words>
  <Application>Microsoft Office PowerPoint</Application>
  <PresentationFormat>如螢幕大小 (4:3)</PresentationFormat>
  <Paragraphs>156</Paragraphs>
  <Slides>21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5" baseType="lpstr">
      <vt:lpstr>Arial Unicode MS</vt:lpstr>
      <vt:lpstr>微軟正黑體</vt:lpstr>
      <vt:lpstr>新細明體</vt:lpstr>
      <vt:lpstr>標楷體</vt:lpstr>
      <vt:lpstr>Arial</vt:lpstr>
      <vt:lpstr>Cambria Math</vt:lpstr>
      <vt:lpstr>Corbel</vt:lpstr>
      <vt:lpstr>Gill Sans MT</vt:lpstr>
      <vt:lpstr>Lucida Calligraphy</vt:lpstr>
      <vt:lpstr>Times New Roman</vt:lpstr>
      <vt:lpstr>Verdana</vt:lpstr>
      <vt:lpstr>Wingdings</vt:lpstr>
      <vt:lpstr>Wingdings 2</vt:lpstr>
      <vt:lpstr>夏至</vt:lpstr>
      <vt:lpstr> Markovian Queueing Networks with Interchangeable, Cooperative Servers</vt:lpstr>
      <vt:lpstr>Talk Outline</vt:lpstr>
      <vt:lpstr>Our Models</vt:lpstr>
      <vt:lpstr>Kelly Networks</vt:lpstr>
      <vt:lpstr>Stability Condition</vt:lpstr>
      <vt:lpstr>Capacity Pooled Cooperation (CP)</vt:lpstr>
      <vt:lpstr>Work-in-System Process</vt:lpstr>
      <vt:lpstr>Work-in System Process</vt:lpstr>
      <vt:lpstr>Work Conservation</vt:lpstr>
      <vt:lpstr>Performance Improvement</vt:lpstr>
      <vt:lpstr>Optimal Servers Allocation</vt:lpstr>
      <vt:lpstr> Server Pooled Cooperation (SP)</vt:lpstr>
      <vt:lpstr>Bound Above by CP</vt:lpstr>
      <vt:lpstr>Stability Condition</vt:lpstr>
      <vt:lpstr> One-Way Cooperation (OW)</vt:lpstr>
      <vt:lpstr>Foley &amp; Macdonald [2005]</vt:lpstr>
      <vt:lpstr> Sufficient Condition</vt:lpstr>
      <vt:lpstr> Stability Condition</vt:lpstr>
      <vt:lpstr>Concluding Remarks</vt:lpstr>
      <vt:lpstr>PowerPoint 簡報</vt:lpstr>
      <vt:lpstr>Jackson Network</vt:lpstr>
    </vt:vector>
  </TitlesOfParts>
  <Company>National Dong Hwa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SIMULATION OF QUEUES IN HEAVY TRAFFIC</dc:title>
  <dc:creator>Chia-Li Wang</dc:creator>
  <cp:lastModifiedBy>wang</cp:lastModifiedBy>
  <cp:revision>2819</cp:revision>
  <cp:lastPrinted>2011-12-12T01:56:05Z</cp:lastPrinted>
  <dcterms:created xsi:type="dcterms:W3CDTF">2003-08-17T02:01:45Z</dcterms:created>
  <dcterms:modified xsi:type="dcterms:W3CDTF">2019-07-12T00:45:13Z</dcterms:modified>
</cp:coreProperties>
</file>